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30"/>
  </p:notesMasterIdLst>
  <p:handoutMasterIdLst>
    <p:handoutMasterId r:id="rId31"/>
  </p:handoutMasterIdLst>
  <p:sldIdLst>
    <p:sldId id="307" r:id="rId2"/>
    <p:sldId id="258" r:id="rId3"/>
    <p:sldId id="303" r:id="rId4"/>
    <p:sldId id="310" r:id="rId5"/>
    <p:sldId id="261" r:id="rId6"/>
    <p:sldId id="263" r:id="rId7"/>
    <p:sldId id="321" r:id="rId8"/>
    <p:sldId id="301" r:id="rId9"/>
    <p:sldId id="264" r:id="rId10"/>
    <p:sldId id="265" r:id="rId11"/>
    <p:sldId id="309" r:id="rId12"/>
    <p:sldId id="347" r:id="rId13"/>
    <p:sldId id="348" r:id="rId14"/>
    <p:sldId id="349" r:id="rId15"/>
    <p:sldId id="350" r:id="rId16"/>
    <p:sldId id="353" r:id="rId17"/>
    <p:sldId id="354" r:id="rId18"/>
    <p:sldId id="355" r:id="rId19"/>
    <p:sldId id="356" r:id="rId20"/>
    <p:sldId id="357" r:id="rId21"/>
    <p:sldId id="342" r:id="rId22"/>
    <p:sldId id="340" r:id="rId23"/>
    <p:sldId id="358" r:id="rId24"/>
    <p:sldId id="346" r:id="rId25"/>
    <p:sldId id="336" r:id="rId26"/>
    <p:sldId id="345" r:id="rId27"/>
    <p:sldId id="334" r:id="rId28"/>
    <p:sldId id="308" r:id="rId29"/>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207" autoAdjust="0"/>
    <p:restoredTop sz="79574" autoAdjust="0"/>
  </p:normalViewPr>
  <p:slideViewPr>
    <p:cSldViewPr>
      <p:cViewPr varScale="1">
        <p:scale>
          <a:sx n="73" d="100"/>
          <a:sy n="73" d="100"/>
        </p:scale>
        <p:origin x="-1350" y="-78"/>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1/17/2017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p14="http://schemas.microsoft.com/office/powerpoint/2010/main" xmlns=""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1/17/2017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p14="http://schemas.microsoft.com/office/powerpoint/2010/main" xmlns=""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943600"/>
            <a:ext cx="3124200" cy="914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1600" dirty="0" smtClean="0">
                <a:latin typeface="Arial" pitchFamily="34" charset="0"/>
                <a:cs typeface="Arial" pitchFamily="34" charset="0"/>
              </a:rPr>
              <a:t>Project by: Md. </a:t>
            </a:r>
            <a:r>
              <a:rPr lang="en-US" sz="1600" dirty="0" err="1" smtClean="0">
                <a:latin typeface="Arial" pitchFamily="34" charset="0"/>
                <a:cs typeface="Arial" pitchFamily="34" charset="0"/>
              </a:rPr>
              <a:t>Mohsin</a:t>
            </a:r>
            <a:endParaRPr lang="en-US" sz="1600" dirty="0" smtClean="0">
              <a:latin typeface="Arial" pitchFamily="34" charset="0"/>
              <a:cs typeface="Arial" pitchFamily="34" charset="0"/>
            </a:endParaRPr>
          </a:p>
          <a:p>
            <a:pPr>
              <a:lnSpc>
                <a:spcPct val="80000"/>
              </a:lnSpc>
              <a:buFont typeface="Arial" charset="0"/>
              <a:buNone/>
            </a:pPr>
            <a:endParaRPr lang="en-US" sz="1600" dirty="0" smtClean="0">
              <a:latin typeface="Arial" pitchFamily="34" charset="0"/>
              <a:cs typeface="Arial" pitchFamily="34" charset="0"/>
            </a:endParaRPr>
          </a:p>
          <a:p>
            <a:pPr>
              <a:lnSpc>
                <a:spcPct val="80000"/>
              </a:lnSpc>
              <a:buFont typeface="Arial" charset="0"/>
              <a:buNone/>
            </a:pPr>
            <a:r>
              <a:rPr lang="en-US" sz="1600" dirty="0" smtClean="0">
                <a:latin typeface="Arial" pitchFamily="34" charset="0"/>
                <a:cs typeface="Arial" pitchFamily="34" charset="0"/>
              </a:rPr>
              <a:t>Identified by: Md. </a:t>
            </a:r>
            <a:r>
              <a:rPr lang="en-US" sz="1600" dirty="0" err="1" smtClean="0">
                <a:latin typeface="Arial" pitchFamily="34" charset="0"/>
                <a:cs typeface="Arial" pitchFamily="34" charset="0"/>
              </a:rPr>
              <a:t>Billal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Hossain</a:t>
            </a:r>
            <a:endParaRPr lang="en-US" sz="1600" dirty="0" smtClean="0">
              <a:latin typeface="Arial" pitchFamily="34" charset="0"/>
              <a:cs typeface="Arial" pitchFamily="34" charset="0"/>
            </a:endParaRPr>
          </a:p>
          <a:p>
            <a:pPr>
              <a:lnSpc>
                <a:spcPct val="80000"/>
              </a:lnSpc>
            </a:pPr>
            <a:r>
              <a:rPr lang="en-US" sz="1600" dirty="0" smtClean="0">
                <a:latin typeface="Arial" pitchFamily="34" charset="0"/>
                <a:cs typeface="Arial" pitchFamily="34" charset="0"/>
              </a:rPr>
              <a:t>Verified By : Md. </a:t>
            </a:r>
            <a:r>
              <a:rPr lang="en-US" sz="1600" dirty="0" err="1" smtClean="0">
                <a:latin typeface="Arial" pitchFamily="34" charset="0"/>
                <a:cs typeface="Arial" pitchFamily="34" charset="0"/>
              </a:rPr>
              <a:t>Zahidul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Kabir</a:t>
            </a:r>
            <a:r>
              <a:rPr lang="en-US" sz="1600" dirty="0" smtClean="0">
                <a:latin typeface="Arial" pitchFamily="34" charset="0"/>
                <a:cs typeface="Arial" pitchFamily="34" charset="0"/>
              </a:rPr>
              <a:t> </a:t>
            </a:r>
            <a:endParaRPr lang="en-US" sz="1600" b="1" dirty="0">
              <a:latin typeface="Arial" pitchFamily="34" charset="0"/>
              <a:cs typeface="Arial" pitchFamily="34" charset="0"/>
            </a:endParaRPr>
          </a:p>
        </p:txBody>
      </p:sp>
      <p:sp>
        <p:nvSpPr>
          <p:cNvPr id="2052" name="Text Box 12"/>
          <p:cNvSpPr txBox="1">
            <a:spLocks noChangeArrowheads="1"/>
          </p:cNvSpPr>
          <p:nvPr/>
        </p:nvSpPr>
        <p:spPr bwMode="auto">
          <a:xfrm>
            <a:off x="6400800" y="6568058"/>
            <a:ext cx="1981200" cy="289942"/>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16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8458200" y="6019800"/>
            <a:ext cx="68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7010400" y="6029980"/>
            <a:ext cx="1295400" cy="523220"/>
          </a:xfrm>
          <a:prstGeom prst="rect">
            <a:avLst/>
          </a:prstGeom>
          <a:ln/>
          <a:extLs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smtClean="0">
                <a:latin typeface="Arial" charset="0"/>
              </a:rPr>
              <a:t>Noakhali Unit</a:t>
            </a:r>
          </a:p>
          <a:p>
            <a:pPr algn="ctr"/>
            <a:r>
              <a:rPr lang="en-US" sz="1400" dirty="0" smtClean="0">
                <a:latin typeface="Arial" charset="0"/>
              </a:rPr>
              <a:t>Region -2</a:t>
            </a:r>
            <a:endParaRPr lang="en-US" sz="1400" dirty="0">
              <a:latin typeface="Arial" charset="0"/>
            </a:endParaRPr>
          </a:p>
        </p:txBody>
      </p:sp>
      <p:sp>
        <p:nvSpPr>
          <p:cNvPr id="11" name="Title 1"/>
          <p:cNvSpPr txBox="1">
            <a:spLocks/>
          </p:cNvSpPr>
          <p:nvPr/>
        </p:nvSpPr>
        <p:spPr>
          <a:xfrm>
            <a:off x="0" y="0"/>
            <a:ext cx="914400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kumimoji="0" lang="en-US" sz="6600" b="1" u="none" strike="noStrike" kern="1200" cap="none" spc="300" normalizeH="0" noProof="0" dirty="0" err="1"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ea typeface="+mn-ea"/>
                <a:cs typeface="Arial" pitchFamily="34" charset="0"/>
              </a:rPr>
              <a:t>Juyena</a:t>
            </a:r>
            <a:r>
              <a:rPr kumimoji="0" lang="en-US" sz="6600" b="1" u="none" strike="noStrike" kern="1200" cap="none" spc="300" normalizeH="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ea typeface="+mn-ea"/>
                <a:cs typeface="Arial" pitchFamily="34" charset="0"/>
              </a:rPr>
              <a:t> Cosmetics </a:t>
            </a:r>
            <a:endParaRPr kumimoji="0" lang="en-US" sz="6600" b="1" u="none" strike="noStrike" kern="1200" cap="none" spc="0" normalizeH="0" baseline="0" noProof="0" dirty="0" smtClean="0">
              <a:ln>
                <a:noFill/>
              </a:ln>
              <a:solidFill>
                <a:schemeClr val="tx1"/>
              </a:solidFill>
              <a:effectLst/>
              <a:uLnTx/>
              <a:uFillTx/>
              <a:ea typeface="+mn-ea"/>
              <a:cs typeface="Arial"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0" y="1016000"/>
            <a:ext cx="9144000" cy="4927600"/>
          </a:xfrm>
          <a:prstGeom prst="rect">
            <a:avLst/>
          </a:prstGeom>
          <a:noFill/>
          <a:ln w="9525">
            <a:noFill/>
            <a:miter lim="800000"/>
            <a:headEnd/>
            <a:tailEnd/>
          </a:ln>
          <a:effectLst/>
        </p:spPr>
      </p:pic>
    </p:spTree>
    <p:extLst>
      <p:ext uri="{BB962C8B-B14F-4D97-AF65-F5344CB8AC3E}">
        <p14:creationId xmlns:p14="http://schemas.microsoft.com/office/powerpoint/2010/main" xmlns=""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Cash</a:t>
            </a:r>
            <a:r>
              <a:rPr lang="en-US" sz="2400" dirty="0" smtClean="0">
                <a:solidFill>
                  <a:schemeClr val="tx1"/>
                </a:solidFill>
                <a:cs typeface="Arial" pitchFamily="34" charset="0"/>
              </a:rPr>
              <a:t>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p14="http://schemas.microsoft.com/office/powerpoint/2010/main" xmlns="" val="1728924475"/>
              </p:ext>
            </p:extLst>
          </p:nvPr>
        </p:nvGraphicFramePr>
        <p:xfrm>
          <a:off x="76201" y="1143000"/>
          <a:ext cx="8915398" cy="5201864"/>
        </p:xfrm>
        <a:graphic>
          <a:graphicData uri="http://schemas.openxmlformats.org/drawingml/2006/table">
            <a:tbl>
              <a:tblPr/>
              <a:tblGrid>
                <a:gridCol w="642550"/>
                <a:gridCol w="3935628"/>
                <a:gridCol w="1445740"/>
                <a:gridCol w="1445740"/>
                <a:gridCol w="1445740"/>
              </a:tblGrid>
              <a:tr h="533400">
                <a:tc>
                  <a:txBody>
                    <a:bodyPr/>
                    <a:lstStyle/>
                    <a:p>
                      <a:pPr algn="ctr" fontAlgn="ctr"/>
                      <a:r>
                        <a:rPr lang="en-US" sz="1800" b="1" i="0" u="none" strike="noStrike" dirty="0" smtClean="0">
                          <a:solidFill>
                            <a:srgbClr val="000000"/>
                          </a:solidFill>
                          <a:latin typeface="Calibri"/>
                        </a:rPr>
                        <a:t>Sl #</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smtClean="0">
                          <a:solidFill>
                            <a:srgbClr val="000000"/>
                          </a:solidFill>
                          <a:latin typeface="Calibri"/>
                        </a:rPr>
                        <a:t>Year 3 (BDT)</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mn-lt"/>
                          <a:cs typeface="Calibri" pitchFamily="34" charset="0"/>
                        </a:rPr>
                        <a:t>80,000</a:t>
                      </a:r>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mn-lt"/>
                        </a:rPr>
                        <a:t>53,604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mn-lt"/>
                        </a:rPr>
                        <a:t>68,004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mn-lt"/>
                        </a:rPr>
                        <a:t>82,404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25,000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65,000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1,37,600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97,000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1,51,400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mn-lt"/>
                          <a:cs typeface="Calibri" pitchFamily="34" charset="0"/>
                        </a:rPr>
                        <a:t>80,000</a:t>
                      </a:r>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61855">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ownership Tr. 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mn-lt"/>
                          <a:cs typeface="Calibri" pitchFamily="34" charset="0"/>
                        </a:rPr>
                        <a:t>32,000</a:t>
                      </a:r>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mn-lt"/>
                          <a:cs typeface="Calibri" pitchFamily="34" charset="0"/>
                        </a:rPr>
                        <a:t>32,000</a:t>
                      </a:r>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mn-lt"/>
                          <a:cs typeface="Calibri" pitchFamily="34" charset="0"/>
                        </a:rPr>
                        <a:t>32,000</a:t>
                      </a:r>
                      <a:endParaRPr lang="en-US" sz="18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1,12,000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32,000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32,000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25,000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65,000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mn-lt"/>
                          <a:cs typeface="Calibri" pitchFamily="34" charset="0"/>
                        </a:rPr>
                        <a:t>1,19,400</a:t>
                      </a:r>
                      <a:endParaRPr lang="en-US" sz="18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p14="http://schemas.microsoft.com/office/powerpoint/2010/main" xmlns="" val="4067899741"/>
              </p:ext>
            </p:extLst>
          </p:nvPr>
        </p:nvGraphicFramePr>
        <p:xfrm>
          <a:off x="1295400" y="685800"/>
          <a:ext cx="6705600" cy="5029359"/>
        </p:xfrm>
        <a:graphic>
          <a:graphicData uri="http://schemas.openxmlformats.org/drawingml/2006/table">
            <a:tbl>
              <a:tblPr/>
              <a:tblGrid>
                <a:gridCol w="3262184"/>
                <a:gridCol w="3443416"/>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61555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a:solidFill>
                  <a:schemeClr val="tx1"/>
                </a:solidFill>
                <a:effectLst>
                  <a:outerShdw blurRad="38100" dist="38100" dir="2700000" algn="tl">
                    <a:srgbClr val="C0C0C0"/>
                  </a:outerShdw>
                </a:effectLst>
              </a:rPr>
              <a:t>Analysis</a:t>
            </a:r>
          </a:p>
        </p:txBody>
      </p:sp>
    </p:spTree>
    <p:extLst>
      <p:ext uri="{BB962C8B-B14F-4D97-AF65-F5344CB8AC3E}">
        <p14:creationId xmlns:p14="http://schemas.microsoft.com/office/powerpoint/2010/main" xmlns=""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p14="http://schemas.microsoft.com/office/powerpoint/2010/main" xmlns="" val="1721094103"/>
              </p:ext>
            </p:extLst>
          </p:nvPr>
        </p:nvGraphicFramePr>
        <p:xfrm>
          <a:off x="188559" y="685800"/>
          <a:ext cx="8803041" cy="5992160"/>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Mohsin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2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Amanotpur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01-Jan-1992 (24Years)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01 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05 Brothers,      03 Sisters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Late. </a:t>
                      </a:r>
                      <a:r>
                        <a:rPr kumimoji="0" lang="en-US" sz="1600" b="0" i="0" u="none" strike="noStrike" cap="none" normalizeH="0" baseline="0" dirty="0" err="1" smtClean="0">
                          <a:ln>
                            <a:noFill/>
                          </a:ln>
                          <a:solidFill>
                            <a:schemeClr val="tx1"/>
                          </a:solidFill>
                          <a:effectLst/>
                          <a:latin typeface="Arial" pitchFamily="34" charset="0"/>
                          <a:cs typeface="Arial" pitchFamily="34" charset="0"/>
                        </a:rPr>
                        <a:t>Umme</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Kulsum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Golam</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Sarwar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rgbClr val="FF0000"/>
                          </a:solidFill>
                          <a:effectLst/>
                          <a:latin typeface="Arial" pitchFamily="34" charset="0"/>
                          <a:cs typeface="Arial" pitchFamily="34" charset="0"/>
                        </a:rPr>
                        <a:t>Jirtoli</a:t>
                      </a:r>
                      <a:r>
                        <a:rPr kumimoji="0" lang="en-US" sz="1500" b="0" i="0" u="none" strike="noStrike" cap="none" normalizeH="0" baseline="0" dirty="0" smtClean="0">
                          <a:ln>
                            <a:noFill/>
                          </a:ln>
                          <a:solidFill>
                            <a:srgbClr val="FF0000"/>
                          </a:solidFill>
                          <a:effectLst/>
                          <a:latin typeface="Arial" pitchFamily="34" charset="0"/>
                          <a:cs typeface="Arial" pitchFamily="34" charset="0"/>
                        </a:rPr>
                        <a:t>,</a:t>
                      </a:r>
                      <a:r>
                        <a:rPr kumimoji="0" lang="en-US" sz="1500" b="0" i="0" u="none" strike="noStrike" cap="none" normalizeH="0" baseline="0" dirty="0" smtClean="0">
                          <a:ln>
                            <a:noFill/>
                          </a:ln>
                          <a:solidFill>
                            <a:schemeClr val="tx1"/>
                          </a:solidFill>
                          <a:effectLst/>
                          <a:latin typeface="Arial" pitchFamily="34" charset="0"/>
                          <a:cs typeface="Arial" pitchFamily="34" charset="0"/>
                        </a:rPr>
                        <a:t> Begomgonj, Centre :0,  Group no : 0, Loanee no.: 0, Member since: 2002 Drop Out: 2008,    First loan: 5,000/-, Existing loan: 20,000/-,  Outstanding: Nil.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Eight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24800" y="30701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486400" y="30480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flipV="1">
            <a:off x="1676400" y="0"/>
            <a:ext cx="5029200"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74663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4419600" cy="6858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495800" y="0"/>
            <a:ext cx="4648200" cy="6858000"/>
          </a:xfrm>
          <a:prstGeom prst="rect">
            <a:avLst/>
          </a:prstGeom>
          <a:noFill/>
          <a:ln w="9525">
            <a:noFill/>
            <a:miter lim="800000"/>
            <a:headEnd/>
            <a:tailEnd/>
          </a:ln>
          <a:effectLst/>
        </p:spPr>
      </p:pic>
    </p:spTree>
    <p:extLst>
      <p:ext uri="{BB962C8B-B14F-4D97-AF65-F5344CB8AC3E}">
        <p14:creationId xmlns:p14="http://schemas.microsoft.com/office/powerpoint/2010/main" xmlns="" val="35288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4183273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2819400" cy="6858000"/>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2819401" y="0"/>
            <a:ext cx="2895599" cy="68580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562600" y="0"/>
            <a:ext cx="3581400" cy="6858000"/>
          </a:xfrm>
          <a:prstGeom prst="rect">
            <a:avLst/>
          </a:prstGeom>
          <a:noFill/>
          <a:ln w="9525">
            <a:noFill/>
            <a:miter lim="800000"/>
            <a:headEnd/>
            <a:tailEnd/>
          </a:ln>
          <a:effectLst/>
        </p:spPr>
      </p:pic>
    </p:spTree>
    <p:extLst>
      <p:ext uri="{BB962C8B-B14F-4D97-AF65-F5344CB8AC3E}">
        <p14:creationId xmlns:p14="http://schemas.microsoft.com/office/powerpoint/2010/main" xmlns="" val="2020329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03713" y="3124200"/>
            <a:ext cx="31496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1828800" y="304800"/>
            <a:ext cx="4876800" cy="1557349"/>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dirty="0">
                <a:latin typeface="Arial" charset="0"/>
              </a:rPr>
              <a:t>Presented </a:t>
            </a:r>
            <a:r>
              <a:rPr lang="en-US" sz="2800" b="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SB Internal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 </a:t>
            </a:r>
            <a:endParaRPr lang="en-US" sz="2800" b="1" dirty="0">
              <a:latin typeface="Arial" charset="0"/>
            </a:endParaRPr>
          </a:p>
        </p:txBody>
      </p:sp>
      <p:sp>
        <p:nvSpPr>
          <p:cNvPr id="4" name="Rectangle 3"/>
          <p:cNvSpPr/>
          <p:nvPr/>
        </p:nvSpPr>
        <p:spPr>
          <a:xfrm>
            <a:off x="76200" y="5029200"/>
            <a:ext cx="2895600" cy="153888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b="1" dirty="0" smtClean="0">
                <a:cs typeface="Times New Roman" pitchFamily="18" charset="0"/>
              </a:rPr>
              <a:t>Grameen Trust</a:t>
            </a:r>
          </a:p>
          <a:p>
            <a:r>
              <a:rPr lang="en-US" b="1" dirty="0" smtClean="0">
                <a:cs typeface="Times New Roman" pitchFamily="18" charset="0"/>
              </a:rPr>
              <a:t> Phone No : 9017038</a:t>
            </a:r>
          </a:p>
          <a:p>
            <a:r>
              <a:rPr lang="en-US" b="1" dirty="0" smtClean="0"/>
              <a:t>Md. </a:t>
            </a:r>
            <a:r>
              <a:rPr lang="en-US" b="1" dirty="0" err="1" smtClean="0"/>
              <a:t>Mohsin</a:t>
            </a:r>
            <a:endParaRPr lang="en-US" b="1" dirty="0" smtClean="0"/>
          </a:p>
          <a:p>
            <a:r>
              <a:rPr lang="en-US" b="1" dirty="0" smtClean="0"/>
              <a:t> </a:t>
            </a:r>
            <a:r>
              <a:rPr lang="en-US" b="1" dirty="0" smtClean="0">
                <a:cs typeface="Times New Roman" pitchFamily="18" charset="0"/>
              </a:rPr>
              <a:t>Cell No: </a:t>
            </a:r>
            <a:r>
              <a:rPr lang="en-US" b="1" dirty="0" smtClean="0">
                <a:solidFill>
                  <a:schemeClr val="tx1"/>
                </a:solidFill>
                <a:cs typeface="Arial" pitchFamily="34" charset="0"/>
              </a:rPr>
              <a:t>- 01623-057371</a:t>
            </a:r>
            <a:r>
              <a:rPr lang="en-US" dirty="0" smtClean="0">
                <a:solidFill>
                  <a:schemeClr val="tx1"/>
                </a:solidFill>
                <a:latin typeface="Arial" pitchFamily="34" charset="0"/>
                <a:cs typeface="Arial" pitchFamily="34" charset="0"/>
              </a:rPr>
              <a:t>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p14="http://schemas.microsoft.com/office/powerpoint/2010/main" xmlns="" val="3133173671"/>
              </p:ext>
            </p:extLst>
          </p:nvPr>
        </p:nvGraphicFramePr>
        <p:xfrm>
          <a:off x="228600" y="838200"/>
          <a:ext cx="8686800" cy="5291198"/>
        </p:xfrm>
        <a:graphic>
          <a:graphicData uri="http://schemas.openxmlformats.org/drawingml/2006/table">
            <a:tbl>
              <a:tblPr/>
              <a:tblGrid>
                <a:gridCol w="3107972"/>
                <a:gridCol w="244828"/>
                <a:gridCol w="5334000"/>
              </a:tblGrid>
              <a:tr h="10987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Cosmetics </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8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1,00,000/=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5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367/2016-2017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53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06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+8801623-057371 (</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8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762000" y="1371600"/>
            <a:ext cx="7696200" cy="3600986"/>
          </a:xfrm>
          <a:prstGeom prst="rect">
            <a:avLst/>
          </a:prstGeom>
        </p:spPr>
        <p:txBody>
          <a:bodyPr wrap="square">
            <a:spAutoFit/>
          </a:bodyPr>
          <a:lstStyle/>
          <a:p>
            <a:pPr algn="just"/>
            <a:r>
              <a:rPr lang="en-US" sz="2800" dirty="0" smtClean="0"/>
              <a:t>NU’s mother has been a member of Grameen Bank since 2002 to 2008 (06 Years). At first she took a loan of Taka 5,000/- from Grameen Bank. His father used GB loan in his business and repaired their own houses from his income. NU also built their own house from the income of GB loan. They also bought some land. NU’s mother gradually improved their life standard by using GB loan. </a:t>
            </a:r>
            <a:endParaRPr lang="en-US" sz="2800" dirty="0">
              <a:solidFill>
                <a:srgbClr val="FF0000"/>
              </a:solidFill>
            </a:endParaRPr>
          </a:p>
        </p:txBody>
      </p:sp>
    </p:spTree>
    <p:extLst>
      <p:ext uri="{BB962C8B-B14F-4D97-AF65-F5344CB8AC3E}">
        <p14:creationId xmlns:p14="http://schemas.microsoft.com/office/powerpoint/2010/main" xmlns=""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4800" dirty="0">
              <a:solidFill>
                <a:schemeClr val="tx1"/>
              </a:solidFill>
            </a:endParaRPr>
          </a:p>
        </p:txBody>
      </p:sp>
      <p:graphicFrame>
        <p:nvGraphicFramePr>
          <p:cNvPr id="4" name="Group 25"/>
          <p:cNvGraphicFramePr>
            <a:graphicFrameLocks/>
          </p:cNvGraphicFramePr>
          <p:nvPr>
            <p:extLst>
              <p:ext uri="{D42A27DB-BD31-4B8C-83A1-F6EECF244321}">
                <p14:modId xmlns:p14="http://schemas.microsoft.com/office/powerpoint/2010/main" xmlns="" val="44962416"/>
              </p:ext>
            </p:extLst>
          </p:nvPr>
        </p:nvGraphicFramePr>
        <p:xfrm>
          <a:off x="152400" y="990600"/>
          <a:ext cx="8763000" cy="5316121"/>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err="1" smtClean="0">
                          <a:ln>
                            <a:noFill/>
                          </a:ln>
                          <a:solidFill>
                            <a:schemeClr val="tx1"/>
                          </a:solidFill>
                          <a:effectLst/>
                          <a:latin typeface="+mn-lt"/>
                          <a:cs typeface="Arial" pitchFamily="34" charset="0"/>
                        </a:rPr>
                        <a:t>Juyena</a:t>
                      </a:r>
                      <a:r>
                        <a:rPr kumimoji="0" lang="en-US" sz="1800" b="0" i="0" u="none" strike="noStrike" cap="none" normalizeH="0" baseline="0" smtClean="0">
                          <a:ln>
                            <a:noFill/>
                          </a:ln>
                          <a:solidFill>
                            <a:schemeClr val="tx1"/>
                          </a:solidFill>
                          <a:effectLst/>
                          <a:latin typeface="+mn-lt"/>
                          <a:cs typeface="Arial" pitchFamily="34" charset="0"/>
                        </a:rPr>
                        <a:t> Cosmetics.</a:t>
                      </a:r>
                      <a:endParaRPr kumimoji="0" lang="en-US" sz="1800" b="0" i="0" u="none" strike="noStrike" cap="none" normalizeH="0" baseline="0" dirty="0" smtClean="0">
                        <a:ln>
                          <a:noFill/>
                        </a:ln>
                        <a:solidFill>
                          <a:schemeClr val="tx1"/>
                        </a:solidFill>
                        <a:effectLst/>
                        <a:latin typeface="+mn-lt"/>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17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mn-lt"/>
                          <a:cs typeface="Arial" pitchFamily="34" charset="0"/>
                        </a:rPr>
                        <a:t>Bangla</a:t>
                      </a:r>
                      <a:r>
                        <a:rPr kumimoji="0" lang="en-US" sz="1800" b="0" i="0" u="none" strike="noStrike" cap="none" normalizeH="0" baseline="0" dirty="0" smtClean="0">
                          <a:ln>
                            <a:noFill/>
                          </a:ln>
                          <a:solidFill>
                            <a:schemeClr val="tx1"/>
                          </a:solidFill>
                          <a:effectLst/>
                          <a:latin typeface="+mn-lt"/>
                          <a:cs typeface="Arial" pitchFamily="34" charset="0"/>
                        </a:rPr>
                        <a:t> </a:t>
                      </a:r>
                      <a:r>
                        <a:rPr kumimoji="0" lang="en-US" sz="1800" b="0" i="0" u="none" strike="noStrike" cap="none" normalizeH="0" baseline="0" dirty="0" err="1" smtClean="0">
                          <a:ln>
                            <a:noFill/>
                          </a:ln>
                          <a:solidFill>
                            <a:schemeClr val="tx1"/>
                          </a:solidFill>
                          <a:effectLst/>
                          <a:latin typeface="+mn-lt"/>
                          <a:cs typeface="Arial" pitchFamily="34" charset="0"/>
                        </a:rPr>
                        <a:t>Bazar</a:t>
                      </a:r>
                      <a:r>
                        <a:rPr kumimoji="0" lang="en-US" sz="1800" b="0" i="0" u="none" strike="noStrike" cap="none" normalizeH="0" baseline="0" dirty="0" smtClean="0">
                          <a:ln>
                            <a:noFill/>
                          </a:ln>
                          <a:solidFill>
                            <a:schemeClr val="tx1"/>
                          </a:solidFill>
                          <a:effectLst/>
                          <a:latin typeface="+mn-lt"/>
                          <a:cs typeface="Arial" pitchFamily="34" charset="0"/>
                        </a:rPr>
                        <a:t>, </a:t>
                      </a:r>
                      <a:r>
                        <a:rPr kumimoji="0" lang="en-US" sz="1800" b="0" i="0" u="none" strike="noStrike" cap="none" normalizeH="0" baseline="0" dirty="0" err="1" smtClean="0">
                          <a:ln>
                            <a:noFill/>
                          </a:ln>
                          <a:solidFill>
                            <a:schemeClr val="tx1"/>
                          </a:solidFill>
                          <a:effectLst/>
                          <a:latin typeface="+mn-lt"/>
                          <a:cs typeface="Arial" pitchFamily="34" charset="0"/>
                        </a:rPr>
                        <a:t>Begumgonj</a:t>
                      </a:r>
                      <a:r>
                        <a:rPr kumimoji="0" lang="en-US" sz="1800" b="0" i="0" u="none" strike="noStrike" cap="none" normalizeH="0" baseline="0" dirty="0" smtClean="0">
                          <a:ln>
                            <a:noFill/>
                          </a:ln>
                          <a:solidFill>
                            <a:schemeClr val="tx1"/>
                          </a:solidFill>
                          <a:effectLst/>
                          <a:latin typeface="+mn-lt"/>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mn-lt"/>
                          <a:cs typeface="Arial" pitchFamily="34" charset="0"/>
                        </a:rPr>
                        <a:t>2,80,000/-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mn-lt"/>
                          <a:cs typeface="Arial" pitchFamily="34" charset="0"/>
                        </a:rPr>
                        <a:t>Self BDT 2,00,000 (from existing business)                    71%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mn-lt"/>
                          <a:cs typeface="Arial" pitchFamily="34" charset="0"/>
                        </a:rPr>
                        <a:t>Required Investment BDT 80,000/-(as equity)              29%</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mn-lt"/>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mn-lt"/>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mn-lt"/>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mn-lt"/>
                          <a:cs typeface="Arial" pitchFamily="34" charset="0"/>
                        </a:rPr>
                        <a:t>20%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mn-lt"/>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mn-lt"/>
                          <a:cs typeface="Arial" pitchFamily="34" charset="0"/>
                        </a:rPr>
                        <a:t>20%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mn-lt"/>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mn-lt"/>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
            <a:ext cx="9144000" cy="9143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4" name="Group 38"/>
          <p:cNvGraphicFramePr>
            <a:graphicFrameLocks noGrp="1"/>
          </p:cNvGraphicFramePr>
          <p:nvPr>
            <p:extLst>
              <p:ext uri="{D42A27DB-BD31-4B8C-83A1-F6EECF244321}">
                <p14:modId xmlns:p14="http://schemas.microsoft.com/office/powerpoint/2010/main" xmlns="" val="2729198348"/>
              </p:ext>
            </p:extLst>
          </p:nvPr>
        </p:nvGraphicFramePr>
        <p:xfrm>
          <a:off x="152399" y="914400"/>
          <a:ext cx="8839201" cy="5500012"/>
        </p:xfrm>
        <a:graphic>
          <a:graphicData uri="http://schemas.openxmlformats.org/drawingml/2006/table">
            <a:tbl>
              <a:tblPr/>
              <a:tblGrid>
                <a:gridCol w="3648852"/>
                <a:gridCol w="1989949"/>
                <a:gridCol w="1894366"/>
                <a:gridCol w="1306034"/>
              </a:tblGrid>
              <a:tr h="59157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Particulars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Existing Business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Proposed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Total</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(BDT)</a:t>
                      </a:r>
                      <a:endParaRPr kumimoji="0" lang="en-US" sz="1800" b="1"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3802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Investments in different categories: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90490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sng" strike="noStrike" cap="none" normalizeH="0" baseline="0" dirty="0" smtClean="0">
                          <a:ln>
                            <a:noFill/>
                          </a:ln>
                          <a:solidFill>
                            <a:schemeClr val="tx1"/>
                          </a:solidFill>
                          <a:effectLst/>
                          <a:latin typeface="Arial Narrow" pitchFamily="34" charset="0"/>
                          <a:cs typeface="Times New Roman" pitchFamily="18" charset="0"/>
                        </a:rPr>
                        <a:t>Present Stock Items:</a:t>
                      </a:r>
                      <a:r>
                        <a:rPr lang="en-US" sz="1800" b="0" i="0" u="none" strike="noStrike" baseline="0" dirty="0" smtClean="0">
                          <a:solidFill>
                            <a:srgbClr val="000000"/>
                          </a:solidFill>
                          <a:latin typeface="+mn-lt"/>
                        </a:rPr>
                        <a:t/>
                      </a:r>
                      <a:br>
                        <a:rPr lang="en-US" sz="1800" b="0" i="0" u="none" strike="noStrike" baseline="0" dirty="0" smtClean="0">
                          <a:solidFill>
                            <a:srgbClr val="000000"/>
                          </a:solidFill>
                          <a:latin typeface="+mn-lt"/>
                        </a:rPr>
                      </a:br>
                      <a:r>
                        <a:rPr lang="en-US" sz="1600" b="0" i="0" u="none" strike="noStrike" baseline="0" dirty="0" smtClean="0">
                          <a:solidFill>
                            <a:srgbClr val="000000"/>
                          </a:solidFill>
                          <a:latin typeface="+mn-lt"/>
                        </a:rPr>
                        <a:t>Advance                                               70,000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600" b="0" i="0" u="none" strike="noStrike" baseline="0" dirty="0" smtClean="0">
                          <a:solidFill>
                            <a:srgbClr val="000000"/>
                          </a:solidFill>
                          <a:latin typeface="+mn-lt"/>
                        </a:rPr>
                        <a:t>Cosmetics Item                                  60,000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600" b="0" i="0" u="none" strike="noStrike" baseline="0" dirty="0" smtClean="0">
                          <a:solidFill>
                            <a:srgbClr val="000000"/>
                          </a:solidFill>
                          <a:latin typeface="+mn-lt"/>
                        </a:rPr>
                        <a:t>Bag                                                       35,000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Decoration                                            30,000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 Items                                         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93124">
                <a:tc>
                  <a:txBody>
                    <a:bodyPr/>
                    <a:lstStyle/>
                    <a:p>
                      <a:pPr algn="l" fontAlgn="b"/>
                      <a:r>
                        <a:rPr kumimoji="0" lang="en-US" sz="1800" b="1" i="0" u="sng" strike="noStrike" cap="none" normalizeH="0" baseline="0" dirty="0" smtClean="0">
                          <a:ln>
                            <a:noFill/>
                          </a:ln>
                          <a:solidFill>
                            <a:schemeClr val="tx1"/>
                          </a:solidFill>
                          <a:effectLst/>
                          <a:latin typeface="Arial" charset="0"/>
                        </a:rPr>
                        <a:t>Proposed items:</a:t>
                      </a:r>
                    </a:p>
                    <a:p>
                      <a:pPr algn="l" fontAlgn="b"/>
                      <a:r>
                        <a:rPr lang="en-US" sz="1600" b="0" i="0" u="none" strike="noStrike" baseline="0" dirty="0" smtClean="0">
                          <a:solidFill>
                            <a:srgbClr val="000000"/>
                          </a:solidFill>
                          <a:latin typeface="+mn-lt"/>
                        </a:rPr>
                        <a:t>Cosmetics Item                                   </a:t>
                      </a:r>
                      <a:r>
                        <a:rPr kumimoji="0" lang="en-US" sz="1600" b="0" i="0" u="none" strike="noStrike" cap="none" normalizeH="0" baseline="0" dirty="0" smtClean="0">
                          <a:ln>
                            <a:noFill/>
                          </a:ln>
                          <a:solidFill>
                            <a:schemeClr val="tx1"/>
                          </a:solidFill>
                          <a:effectLst/>
                          <a:latin typeface="Arial Narrow" pitchFamily="34" charset="0"/>
                          <a:cs typeface="Times New Roman" pitchFamily="18" charset="0"/>
                        </a:rPr>
                        <a:t>45</a:t>
                      </a: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,000</a:t>
                      </a:r>
                    </a:p>
                    <a:p>
                      <a:pPr algn="l" fontAlgn="b"/>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Bag                                                         35,000 </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3719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 Capital</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p14="http://schemas.microsoft.com/office/powerpoint/2010/main" xmlns="" val="2956303749"/>
              </p:ext>
            </p:extLst>
          </p:nvPr>
        </p:nvGraphicFramePr>
        <p:xfrm>
          <a:off x="228600" y="1066800"/>
          <a:ext cx="3429000" cy="3615511"/>
        </p:xfrm>
        <a:graphic>
          <a:graphicData uri="http://schemas.openxmlformats.org/drawingml/2006/table">
            <a:tbl>
              <a:tblPr/>
              <a:tblGrid>
                <a:gridCol w="2057400"/>
                <a:gridCol w="1371600"/>
              </a:tblGrid>
              <a:tr h="459188">
                <a:tc gridSpan="2">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r>
              <a:tr h="3790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70,000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35">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2000" b="0" i="0" u="none" strike="noStrike" baseline="0" dirty="0" smtClean="0">
                          <a:solidFill>
                            <a:srgbClr val="000000"/>
                          </a:solidFill>
                          <a:latin typeface="+mn-lt"/>
                        </a:rPr>
                        <a:t>Cosmetics Item </a:t>
                      </a: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60,000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Bag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35,000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Electric  Items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14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Decoration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Present Stock</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2,00,000/-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p14="http://schemas.microsoft.com/office/powerpoint/2010/main" xmlns="" val="1440596130"/>
              </p:ext>
            </p:extLst>
          </p:nvPr>
        </p:nvGraphicFramePr>
        <p:xfrm>
          <a:off x="4495800" y="1066800"/>
          <a:ext cx="4114800" cy="3645956"/>
        </p:xfrm>
        <a:graphic>
          <a:graphicData uri="http://schemas.openxmlformats.org/drawingml/2006/table">
            <a:tbl>
              <a:tblPr/>
              <a:tblGrid>
                <a:gridCol w="2133600"/>
                <a:gridCol w="914400"/>
                <a:gridCol w="1066800"/>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18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523982">
                <a:tc>
                  <a:txBody>
                    <a:bodyPr/>
                    <a:lstStyle/>
                    <a:p>
                      <a:pPr algn="l" fontAlgn="b"/>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Cosmetics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Lotion</a:t>
                      </a:r>
                    </a:p>
                    <a:p>
                      <a:pPr marL="0" marR="0" lvl="0" indent="0" algn="l"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7,500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Gold Plated Items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17,500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School Bag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Ladies Bag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2371617744"/>
              </p:ext>
            </p:extLst>
          </p:nvPr>
        </p:nvGraphicFramePr>
        <p:xfrm>
          <a:off x="304801" y="914400"/>
          <a:ext cx="8458198" cy="5811984"/>
        </p:xfrm>
        <a:graphic>
          <a:graphicData uri="http://schemas.openxmlformats.org/drawingml/2006/table">
            <a:tbl>
              <a:tblPr/>
              <a:tblGrid>
                <a:gridCol w="4343399"/>
                <a:gridCol w="1219200"/>
                <a:gridCol w="1105325"/>
                <a:gridCol w="1790274"/>
              </a:tblGrid>
              <a:tr h="247894">
                <a:tc rowSpan="2">
                  <a:txBody>
                    <a:bodyPr/>
                    <a:lstStyle/>
                    <a:p>
                      <a:pPr algn="ctr" fontAlgn="ctr"/>
                      <a:r>
                        <a:rPr lang="en-US" sz="18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8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18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800" b="0" i="0" u="none" strike="noStrike" dirty="0" smtClean="0">
                          <a:solidFill>
                            <a:srgbClr val="000000"/>
                          </a:solidFill>
                          <a:latin typeface="+mn-lt"/>
                        </a:rPr>
                        <a:t> Sales  (A)</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2,800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latin typeface="+mn-lt"/>
                        </a:rPr>
                        <a:t>84,000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10,08,000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Cost</a:t>
                      </a:r>
                      <a:r>
                        <a:rPr lang="en-US" sz="1800" b="0" i="1" u="none" strike="noStrike" baseline="0" dirty="0" smtClean="0">
                          <a:solidFill>
                            <a:srgbClr val="000000"/>
                          </a:solidFill>
                          <a:latin typeface="+mn-lt"/>
                        </a:rPr>
                        <a:t> of  sales (B)</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2,240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67,200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8,06,400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 Gross Profit</a:t>
                      </a:r>
                      <a:r>
                        <a:rPr lang="en-US" sz="1800" b="0" i="0" u="none" strike="noStrike" dirty="0" smtClean="0">
                          <a:solidFill>
                            <a:srgbClr val="000000"/>
                          </a:solidFill>
                          <a:latin typeface="+mn-lt"/>
                        </a:rPr>
                        <a:t>   (C) [C=(A-B)]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560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16,800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2,01,600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Operating</a:t>
                      </a:r>
                      <a:r>
                        <a:rPr lang="en-US" sz="1800" b="0" i="1" u="none" strike="noStrike" baseline="0" dirty="0" smtClean="0">
                          <a:solidFill>
                            <a:srgbClr val="000000"/>
                          </a:solidFill>
                          <a:latin typeface="+mn-lt"/>
                        </a:rPr>
                        <a:t> Costs</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400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4,800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Generator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300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3,600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3,500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42,000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100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1,200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Mobile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600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7,200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Present salary/Drawings- </a:t>
                      </a:r>
                      <a:r>
                        <a:rPr lang="en-US" sz="1800" b="0" i="0" u="none" strike="noStrike" dirty="0">
                          <a:solidFill>
                            <a:srgbClr val="000000"/>
                          </a:solidFill>
                          <a:latin typeface="+mn-lt"/>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7,000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84,000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Conveyance or Transport</a:t>
                      </a:r>
                      <a:r>
                        <a:rPr lang="en-US" sz="1800" b="0" i="0" u="none" strike="noStrike" dirty="0">
                          <a:solidFill>
                            <a:srgbClr val="000000"/>
                          </a:solidFill>
                          <a:latin typeface="+mn-lt"/>
                        </a:rPr>
                        <a:t>]</a:t>
                      </a:r>
                      <a:endParaRPr lang="en-US" sz="18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800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9,600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Others (fees, Entertainment, TL renew)</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500</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6,000</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Non Cash Item:</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1800" b="0" i="0" u="none" strike="noStrike" dirty="0">
                          <a:solidFill>
                            <a:srgbClr val="000000"/>
                          </a:solidFill>
                          <a:latin typeface="+mn-lt"/>
                        </a:rPr>
                        <a:t>Depreciation </a:t>
                      </a:r>
                      <a:r>
                        <a:rPr lang="en-US" sz="1800" b="0" i="0" u="none" strike="noStrike" dirty="0" smtClean="0">
                          <a:solidFill>
                            <a:srgbClr val="000000"/>
                          </a:solidFill>
                          <a:latin typeface="+mn-lt"/>
                        </a:rPr>
                        <a:t>Expenses (30,000*10%+5,000*20%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333</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mn-lt"/>
                        </a:rPr>
                        <a:t>3,996</a:t>
                      </a:r>
                      <a:endParaRPr lang="en-US" sz="20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smtClean="0">
                          <a:solidFill>
                            <a:srgbClr val="000000"/>
                          </a:solidFill>
                          <a:latin typeface="+mn-lt"/>
                        </a:rPr>
                        <a:t>Total Operating Cost (F)</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13,533</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1,62,396</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Net Profit (E-F):</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mn-lt"/>
                        </a:rPr>
                        <a:t>3,267</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b="0" dirty="0" smtClean="0">
                          <a:latin typeface="+mn-lt"/>
                        </a:rPr>
                        <a:t>39,204</a:t>
                      </a:r>
                      <a:endParaRPr lang="en-US" sz="20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p14="http://schemas.microsoft.com/office/powerpoint/2010/main" xmlns="" val="4140084745"/>
              </p:ext>
            </p:extLst>
          </p:nvPr>
        </p:nvGraphicFramePr>
        <p:xfrm>
          <a:off x="76200" y="845130"/>
          <a:ext cx="8991600" cy="5784270"/>
        </p:xfrm>
        <a:graphic>
          <a:graphicData uri="http://schemas.openxmlformats.org/drawingml/2006/table">
            <a:tbl>
              <a:tblPr/>
              <a:tblGrid>
                <a:gridCol w="1965731"/>
                <a:gridCol w="801418"/>
                <a:gridCol w="806813"/>
                <a:gridCol w="806811"/>
                <a:gridCol w="634274"/>
                <a:gridCol w="749301"/>
                <a:gridCol w="806813"/>
                <a:gridCol w="806813"/>
                <a:gridCol w="806813"/>
                <a:gridCol w="806813"/>
              </a:tblGrid>
              <a:tr h="234067">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3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01783">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Monthly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Yearly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10,80,000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11,52,000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12,24,000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8,64,000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2,560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76,800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9,21,600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2,720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81,600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9,79,200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19,200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2,30,400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680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20,400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2,44,800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6665">
                <a:tc>
                  <a:txBody>
                    <a:bodyPr/>
                    <a:lstStyle/>
                    <a:p>
                      <a:pPr algn="l" fontAlgn="b"/>
                      <a:r>
                        <a:rPr lang="en-US" sz="1300" b="0" i="1" u="none" strike="noStrike" dirty="0">
                          <a:solidFill>
                            <a:srgbClr val="000000"/>
                          </a:solidFill>
                          <a:latin typeface="Calibri"/>
                        </a:rPr>
                        <a:t>Less: </a:t>
                      </a:r>
                      <a:r>
                        <a:rPr lang="en-US" sz="1300" b="0" i="1" u="none" strike="noStrike" dirty="0" smtClean="0">
                          <a:solidFill>
                            <a:srgbClr val="000000"/>
                          </a:solidFill>
                          <a:latin typeface="Calibri"/>
                        </a:rPr>
                        <a:t>Operating</a:t>
                      </a:r>
                      <a:r>
                        <a:rPr lang="en-US" sz="1300" b="0" i="1" u="none" strike="noStrike" baseline="0" dirty="0" smtClean="0">
                          <a:solidFill>
                            <a:srgbClr val="000000"/>
                          </a:solidFill>
                          <a:latin typeface="Calibri"/>
                        </a:rPr>
                        <a:t> Costs</a:t>
                      </a:r>
                      <a:endParaRPr lang="en-US" sz="13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Electricity </a:t>
                      </a:r>
                      <a:r>
                        <a:rPr lang="en-US" sz="1300" b="0" i="0" u="none" strike="noStrike" dirty="0" smtClean="0">
                          <a:solidFill>
                            <a:srgbClr val="000000"/>
                          </a:solidFill>
                          <a:latin typeface="Calibri"/>
                        </a:rPr>
                        <a:t>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400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4,800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400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4,800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400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4,800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Generator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42,000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42,000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42,000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1,200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1,200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1,200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baseline="0" dirty="0" smtClean="0">
                          <a:solidFill>
                            <a:srgbClr val="000000"/>
                          </a:solidFill>
                          <a:latin typeface="+mn-lt"/>
                        </a:rPr>
                        <a:t>Mobile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600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600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600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Present salary/Drawings- </a:t>
                      </a:r>
                      <a:r>
                        <a:rPr lang="en-US" sz="13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7,000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84,000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7,000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84,000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7,000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84,000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Conveyance or Transport</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800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9,600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800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9,600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800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9,600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Others (fees, Entertainment, TL renew)</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6,000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6,000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6,000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3,996</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3,996</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333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600" b="0" i="0" u="none" strike="noStrike" dirty="0" smtClean="0">
                          <a:solidFill>
                            <a:srgbClr val="000000"/>
                          </a:solidFill>
                          <a:latin typeface="Calibri"/>
                        </a:rPr>
                        <a:t>3,996</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13,533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1,62,396</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13,533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1,62,396</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13,533</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b="0" dirty="0" smtClean="0"/>
                        <a:t>1,62,396</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8413">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4,467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53,604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5,667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68,004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6,867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82,404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21,604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36,004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50,404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8787</TotalTime>
  <Words>1109</Words>
  <Application>Microsoft Office PowerPoint</Application>
  <PresentationFormat>On-screen Show (4:3)</PresentationFormat>
  <Paragraphs>455</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Proposed Nobin Udyokta business INFO</vt:lpstr>
      <vt:lpstr>Present &amp; Proposed Investment Breakdown</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1343</cp:revision>
  <dcterms:created xsi:type="dcterms:W3CDTF">2013-07-17T08:10:50Z</dcterms:created>
  <dcterms:modified xsi:type="dcterms:W3CDTF">2017-01-17T06:58:48Z</dcterms:modified>
</cp:coreProperties>
</file>