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23"/>
  </p:notesMasterIdLst>
  <p:handoutMasterIdLst>
    <p:handoutMasterId r:id="rId24"/>
  </p:handoutMasterIdLst>
  <p:sldIdLst>
    <p:sldId id="307" r:id="rId2"/>
    <p:sldId id="258" r:id="rId3"/>
    <p:sldId id="303" r:id="rId4"/>
    <p:sldId id="310" r:id="rId5"/>
    <p:sldId id="261" r:id="rId6"/>
    <p:sldId id="263" r:id="rId7"/>
    <p:sldId id="321" r:id="rId8"/>
    <p:sldId id="301" r:id="rId9"/>
    <p:sldId id="264" r:id="rId10"/>
    <p:sldId id="265" r:id="rId11"/>
    <p:sldId id="309" r:id="rId12"/>
    <p:sldId id="336" r:id="rId13"/>
    <p:sldId id="323" r:id="rId14"/>
    <p:sldId id="345" r:id="rId15"/>
    <p:sldId id="339" r:id="rId16"/>
    <p:sldId id="331" r:id="rId17"/>
    <p:sldId id="342" r:id="rId18"/>
    <p:sldId id="343" r:id="rId19"/>
    <p:sldId id="341" r:id="rId20"/>
    <p:sldId id="344" r:id="rId21"/>
    <p:sldId id="308" r:id="rId22"/>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235" autoAdjust="0"/>
    <p:restoredTop sz="79574" autoAdjust="0"/>
  </p:normalViewPr>
  <p:slideViewPr>
    <p:cSldViewPr>
      <p:cViewPr>
        <p:scale>
          <a:sx n="62" d="100"/>
          <a:sy n="62" d="100"/>
        </p:scale>
        <p:origin x="-1488" y="-324"/>
      </p:cViewPr>
      <p:guideLst>
        <p:guide orient="horz" pos="2160"/>
        <p:guide pos="2880"/>
      </p:guideLst>
    </p:cSldViewPr>
  </p:slideViewPr>
  <p:outlineViewPr>
    <p:cViewPr>
      <p:scale>
        <a:sx n="33" d="100"/>
        <a:sy n="33" d="100"/>
      </p:scale>
      <p:origin x="24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69" d="100"/>
          <a:sy n="69" d="100"/>
        </p:scale>
        <p:origin x="-3306" y="-108"/>
      </p:cViewPr>
      <p:guideLst>
        <p:guide orient="horz" pos="3108"/>
        <p:guide pos="212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15374" y="0"/>
            <a:ext cx="2918830" cy="493315"/>
          </a:xfrm>
          <a:prstGeom prst="rect">
            <a:avLst/>
          </a:prstGeom>
        </p:spPr>
        <p:txBody>
          <a:bodyPr vert="horz" lIns="93177" tIns="46589" rIns="93177" bIns="46589" rtlCol="0"/>
          <a:lstStyle>
            <a:lvl1pPr algn="r">
              <a:defRPr sz="1200"/>
            </a:lvl1pPr>
          </a:lstStyle>
          <a:p>
            <a:fld id="{D711DBCF-41FE-4BEB-ADD0-C83C4BBF800D}" type="datetimeFigureOut">
              <a:rPr lang="en-US" smtClean="0"/>
              <a:pPr/>
              <a:t>1/19/2017</a:t>
            </a:fld>
            <a:endParaRPr lang="en-US" dirty="0"/>
          </a:p>
        </p:txBody>
      </p:sp>
      <p:sp>
        <p:nvSpPr>
          <p:cNvPr id="4" name="Footer Placeholder 3"/>
          <p:cNvSpPr>
            <a:spLocks noGrp="1"/>
          </p:cNvSpPr>
          <p:nvPr>
            <p:ph type="ftr" sz="quarter" idx="2"/>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4" y="9371287"/>
            <a:ext cx="2918830" cy="493315"/>
          </a:xfrm>
          <a:prstGeom prst="rect">
            <a:avLst/>
          </a:prstGeom>
        </p:spPr>
        <p:txBody>
          <a:bodyPr vert="horz" lIns="93177" tIns="46589" rIns="93177" bIns="46589" rtlCol="0" anchor="b"/>
          <a:lstStyle>
            <a:lvl1pPr algn="r">
              <a:defRPr sz="1200"/>
            </a:lvl1pPr>
          </a:lstStyle>
          <a:p>
            <a:fld id="{0D586C29-E9AC-426F-81B7-2FBACEAAF4A7}" type="slidenum">
              <a:rPr lang="en-US" smtClean="0"/>
              <a:pPr/>
              <a:t>‹#›</a:t>
            </a:fld>
            <a:endParaRPr lang="en-US" dirty="0"/>
          </a:p>
        </p:txBody>
      </p:sp>
    </p:spTree>
    <p:extLst>
      <p:ext uri="{BB962C8B-B14F-4D97-AF65-F5344CB8AC3E}">
        <p14:creationId xmlns="" xmlns:p14="http://schemas.microsoft.com/office/powerpoint/2010/main" val="16113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15374" y="0"/>
            <a:ext cx="2918830" cy="493315"/>
          </a:xfrm>
          <a:prstGeom prst="rect">
            <a:avLst/>
          </a:prstGeom>
        </p:spPr>
        <p:txBody>
          <a:bodyPr vert="horz" lIns="93177" tIns="46589" rIns="93177" bIns="46589" rtlCol="0"/>
          <a:lstStyle>
            <a:lvl1pPr algn="r">
              <a:defRPr sz="1200"/>
            </a:lvl1pPr>
          </a:lstStyle>
          <a:p>
            <a:fld id="{33460225-E1BF-405C-AD20-B4527446C85E}" type="datetimeFigureOut">
              <a:rPr lang="en-US" smtClean="0"/>
              <a:pPr/>
              <a:t>1/19/2017</a:t>
            </a:fld>
            <a:endParaRPr lang="en-US" dirty="0"/>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3577" y="4686500"/>
            <a:ext cx="5388610" cy="443984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7"/>
            <a:ext cx="2918830" cy="493315"/>
          </a:xfrm>
          <a:prstGeom prst="rect">
            <a:avLst/>
          </a:prstGeom>
        </p:spPr>
        <p:txBody>
          <a:bodyPr vert="horz" lIns="93177" tIns="46589" rIns="93177" bIns="46589" rtlCol="0" anchor="b"/>
          <a:lstStyle>
            <a:lvl1pPr algn="r">
              <a:defRPr sz="1200"/>
            </a:lvl1pPr>
          </a:lstStyle>
          <a:p>
            <a:fld id="{85BD04D1-64FA-4A01-A8A7-28C44925ECEC}" type="slidenum">
              <a:rPr lang="en-US" smtClean="0"/>
              <a:pPr/>
              <a:t>‹#›</a:t>
            </a:fld>
            <a:endParaRPr lang="en-US" dirty="0"/>
          </a:p>
        </p:txBody>
      </p:sp>
    </p:spTree>
    <p:extLst>
      <p:ext uri="{BB962C8B-B14F-4D97-AF65-F5344CB8AC3E}">
        <p14:creationId xmlns="" xmlns:p14="http://schemas.microsoft.com/office/powerpoint/2010/main" val="15504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6B5C3-4AF1-4855-BA32-A6548AD848D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5"/>
          <p:cNvSpPr>
            <a:spLocks noGrp="1"/>
          </p:cNvSpPr>
          <p:nvPr/>
        </p:nvSpPr>
        <p:spPr bwMode="auto">
          <a:xfrm>
            <a:off x="0" y="5791200"/>
            <a:ext cx="4343400" cy="1066800"/>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lstStyle/>
          <a:p>
            <a:pPr>
              <a:lnSpc>
                <a:spcPct val="80000"/>
              </a:lnSpc>
              <a:buFont typeface="Arial" charset="0"/>
              <a:buNone/>
            </a:pPr>
            <a:r>
              <a:rPr lang="en-US" sz="2000" dirty="0" smtClean="0">
                <a:latin typeface="Arial" pitchFamily="34" charset="0"/>
                <a:cs typeface="Arial" pitchFamily="34" charset="0"/>
              </a:rPr>
              <a:t>Project by: </a:t>
            </a:r>
            <a:r>
              <a:rPr lang="en-US" sz="2000" dirty="0" err="1" smtClean="0">
                <a:latin typeface="Arial" pitchFamily="34" charset="0"/>
                <a:cs typeface="Arial" pitchFamily="34" charset="0"/>
              </a:rPr>
              <a:t>Ahasan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Ullah</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Sohan</a:t>
            </a:r>
            <a:endParaRPr lang="en-US" sz="2000" dirty="0" smtClean="0">
              <a:latin typeface="Arial" pitchFamily="34" charset="0"/>
              <a:cs typeface="Arial" pitchFamily="34" charset="0"/>
            </a:endParaRPr>
          </a:p>
          <a:p>
            <a:pPr>
              <a:lnSpc>
                <a:spcPct val="80000"/>
              </a:lnSpc>
              <a:buFont typeface="Arial" charset="0"/>
              <a:buNone/>
            </a:pPr>
            <a:endParaRPr lang="en-US" sz="2000" dirty="0" smtClean="0">
              <a:latin typeface="Arial" pitchFamily="34" charset="0"/>
              <a:cs typeface="Arial" pitchFamily="34" charset="0"/>
            </a:endParaRPr>
          </a:p>
          <a:p>
            <a:pPr>
              <a:lnSpc>
                <a:spcPct val="80000"/>
              </a:lnSpc>
              <a:buFont typeface="Arial" charset="0"/>
              <a:buNone/>
            </a:pPr>
            <a:r>
              <a:rPr lang="en-US" sz="2000" dirty="0" smtClean="0">
                <a:latin typeface="Arial" pitchFamily="34" charset="0"/>
                <a:cs typeface="Arial" pitchFamily="34" charset="0"/>
              </a:rPr>
              <a:t>Identified by: Abdul </a:t>
            </a:r>
            <a:r>
              <a:rPr lang="en-US" sz="2000" dirty="0" err="1" smtClean="0">
                <a:latin typeface="Arial" pitchFamily="34" charset="0"/>
                <a:cs typeface="Arial" pitchFamily="34" charset="0"/>
              </a:rPr>
              <a:t>Mannan</a:t>
            </a:r>
            <a:endParaRPr lang="en-US" sz="2000" dirty="0" smtClean="0">
              <a:latin typeface="Arial" pitchFamily="34" charset="0"/>
              <a:cs typeface="Arial" pitchFamily="34" charset="0"/>
            </a:endParaRPr>
          </a:p>
          <a:p>
            <a:pPr>
              <a:lnSpc>
                <a:spcPct val="80000"/>
              </a:lnSpc>
            </a:pPr>
            <a:r>
              <a:rPr lang="en-US" sz="2000" dirty="0" smtClean="0">
                <a:latin typeface="Arial" pitchFamily="34" charset="0"/>
                <a:cs typeface="Arial" pitchFamily="34" charset="0"/>
              </a:rPr>
              <a:t>Verified By : Mir Hossian Chowdhury</a:t>
            </a:r>
            <a:endParaRPr lang="en-US" sz="2400" b="1" dirty="0">
              <a:latin typeface="Arial" pitchFamily="34" charset="0"/>
              <a:cs typeface="Arial" pitchFamily="34" charset="0"/>
            </a:endParaRPr>
          </a:p>
        </p:txBody>
      </p:sp>
      <p:sp>
        <p:nvSpPr>
          <p:cNvPr id="2052" name="Text Box 12"/>
          <p:cNvSpPr txBox="1">
            <a:spLocks noChangeArrowheads="1"/>
          </p:cNvSpPr>
          <p:nvPr/>
        </p:nvSpPr>
        <p:spPr bwMode="auto">
          <a:xfrm>
            <a:off x="5943600" y="6477000"/>
            <a:ext cx="2438400" cy="339186"/>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lIns="92065" tIns="46033" rIns="92065" bIns="460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ct val="80000"/>
              </a:lnSpc>
              <a:spcBef>
                <a:spcPct val="50000"/>
              </a:spcBef>
            </a:pPr>
            <a:r>
              <a:rPr lang="en-US" sz="2000" b="1" dirty="0">
                <a:solidFill>
                  <a:srgbClr val="0000FF"/>
                </a:solidFill>
                <a:latin typeface="Lucida Sans Unicode" pitchFamily="34" charset="0"/>
              </a:rPr>
              <a:t>GRAMEEN TRUST</a:t>
            </a:r>
          </a:p>
        </p:txBody>
      </p:sp>
      <p:pic>
        <p:nvPicPr>
          <p:cNvPr id="2053" name="Picture 7" descr="GT-LOGO"/>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8458200" y="6019800"/>
            <a:ext cx="68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477001" y="5816025"/>
            <a:ext cx="1904999" cy="584775"/>
          </a:xfrm>
          <a:prstGeom prst="rect">
            <a:avLst/>
          </a:prstGeom>
          <a:ln/>
          <a:extLs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dirty="0" smtClean="0">
                <a:latin typeface="Arial" charset="0"/>
              </a:rPr>
              <a:t>Noakhali Unit</a:t>
            </a:r>
          </a:p>
          <a:p>
            <a:pPr algn="ctr"/>
            <a:r>
              <a:rPr lang="en-US" sz="1600" dirty="0" smtClean="0">
                <a:latin typeface="Arial" charset="0"/>
              </a:rPr>
              <a:t>Region -2</a:t>
            </a:r>
            <a:endParaRPr lang="en-US" sz="1600" dirty="0">
              <a:latin typeface="Arial" charset="0"/>
            </a:endParaRPr>
          </a:p>
        </p:txBody>
      </p:sp>
      <p:sp>
        <p:nvSpPr>
          <p:cNvPr id="11" name="Title 1"/>
          <p:cNvSpPr txBox="1">
            <a:spLocks/>
          </p:cNvSpPr>
          <p:nvPr/>
        </p:nvSpPr>
        <p:spPr>
          <a:xfrm>
            <a:off x="0" y="0"/>
            <a:ext cx="9144000" cy="10668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lvl="0" algn="ctr" eaLnBrk="0" fontAlgn="base" hangingPunct="0">
              <a:spcBef>
                <a:spcPct val="0"/>
              </a:spcBef>
            </a:pPr>
            <a:r>
              <a:rPr lang="en-US" sz="6000" b="1" spc="300"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cs typeface="Arial" pitchFamily="34" charset="0"/>
              </a:rPr>
              <a:t>Adorsho </a:t>
            </a:r>
            <a:r>
              <a:rPr lang="en-US" sz="6000" b="1" spc="300" dirty="0" err="1" smtClean="0">
                <a:solidFill>
                  <a:schemeClr val="tx1"/>
                </a:solidFill>
                <a:effectLst>
                  <a:outerShdw blurRad="38100" dist="38100" dir="2700000" algn="tl">
                    <a:srgbClr val="000000">
                      <a:alpha val="43137"/>
                    </a:srgbClr>
                  </a:outerShdw>
                  <a:reflection blurRad="12700" stA="48000" endA="300" endPos="55000" dir="5400000" sy="-90000" algn="bl" rotWithShape="0"/>
                </a:effectLst>
                <a:cs typeface="Arial" pitchFamily="34" charset="0"/>
              </a:rPr>
              <a:t>Motsho</a:t>
            </a:r>
            <a:r>
              <a:rPr lang="en-US" sz="6000" b="1" spc="300"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cs typeface="Arial" pitchFamily="34" charset="0"/>
              </a:rPr>
              <a:t> </a:t>
            </a:r>
            <a:r>
              <a:rPr lang="en-US" sz="6000" b="1" spc="300" dirty="0" err="1" smtClean="0">
                <a:solidFill>
                  <a:schemeClr val="tx1"/>
                </a:solidFill>
                <a:effectLst>
                  <a:outerShdw blurRad="38100" dist="38100" dir="2700000" algn="tl">
                    <a:srgbClr val="000000">
                      <a:alpha val="43137"/>
                    </a:srgbClr>
                  </a:outerShdw>
                  <a:reflection blurRad="12700" stA="48000" endA="300" endPos="55000" dir="5400000" sy="-90000" algn="bl" rotWithShape="0"/>
                </a:effectLst>
                <a:cs typeface="Arial" pitchFamily="34" charset="0"/>
              </a:rPr>
              <a:t>Khamar</a:t>
            </a:r>
            <a:endParaRPr kumimoji="0" lang="en-US" sz="6000" b="1" u="none" strike="noStrike" kern="1200" cap="none" spc="0" normalizeH="0" baseline="0" noProof="0" dirty="0" smtClean="0">
              <a:ln>
                <a:noFill/>
              </a:ln>
              <a:solidFill>
                <a:schemeClr val="tx1"/>
              </a:solidFill>
              <a:effectLst/>
              <a:uLnTx/>
              <a:uFillTx/>
              <a:ea typeface="+mn-ea"/>
              <a:cs typeface="Arial" pitchFamily="34" charset="0"/>
            </a:endParaRPr>
          </a:p>
        </p:txBody>
      </p:sp>
      <p:pic>
        <p:nvPicPr>
          <p:cNvPr id="6146" name="Picture 2"/>
          <p:cNvPicPr>
            <a:picLocks noChangeAspect="1" noChangeArrowheads="1"/>
          </p:cNvPicPr>
          <p:nvPr/>
        </p:nvPicPr>
        <p:blipFill>
          <a:blip r:embed="rId3" cstate="print"/>
          <a:srcRect/>
          <a:stretch>
            <a:fillRect/>
          </a:stretch>
        </p:blipFill>
        <p:spPr bwMode="auto">
          <a:xfrm>
            <a:off x="0" y="1066800"/>
            <a:ext cx="9144000" cy="4724400"/>
          </a:xfrm>
          <a:prstGeom prst="rect">
            <a:avLst/>
          </a:prstGeom>
          <a:noFill/>
          <a:ln w="9525">
            <a:noFill/>
            <a:miter lim="800000"/>
            <a:headEnd/>
            <a:tailEnd/>
          </a:ln>
          <a:effectLst/>
        </p:spPr>
      </p:pic>
    </p:spTree>
    <p:extLst>
      <p:ext uri="{BB962C8B-B14F-4D97-AF65-F5344CB8AC3E}">
        <p14:creationId xmlns="" xmlns:p14="http://schemas.microsoft.com/office/powerpoint/2010/main" val="27638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0668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ea typeface="+mn-ea"/>
                <a:cs typeface="Times New Roman" pitchFamily="18" charset="0"/>
              </a:rPr>
              <a:t>Cash</a:t>
            </a:r>
            <a:r>
              <a:rPr lang="en-US" sz="2800" b="1" dirty="0" smtClean="0">
                <a:solidFill>
                  <a:schemeClr val="tx1"/>
                </a:solidFill>
                <a:cs typeface="Arial" pitchFamily="34" charset="0"/>
              </a:rPr>
              <a:t> </a:t>
            </a: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ea typeface="+mn-ea"/>
                <a:cs typeface="Times New Roman" pitchFamily="18" charset="0"/>
              </a:rPr>
              <a:t>flow projection on  business plan (Rec. &amp; Pay.)</a:t>
            </a:r>
          </a:p>
        </p:txBody>
      </p:sp>
      <p:graphicFrame>
        <p:nvGraphicFramePr>
          <p:cNvPr id="4" name="Table 3"/>
          <p:cNvGraphicFramePr>
            <a:graphicFrameLocks noGrp="1"/>
          </p:cNvGraphicFramePr>
          <p:nvPr>
            <p:extLst>
              <p:ext uri="{D42A27DB-BD31-4B8C-83A1-F6EECF244321}">
                <p14:modId xmlns="" xmlns:p14="http://schemas.microsoft.com/office/powerpoint/2010/main" val="3579138483"/>
              </p:ext>
            </p:extLst>
          </p:nvPr>
        </p:nvGraphicFramePr>
        <p:xfrm>
          <a:off x="76201" y="1042164"/>
          <a:ext cx="8915398" cy="5587236"/>
        </p:xfrm>
        <a:graphic>
          <a:graphicData uri="http://schemas.openxmlformats.org/drawingml/2006/table">
            <a:tbl>
              <a:tblPr/>
              <a:tblGrid>
                <a:gridCol w="642550"/>
                <a:gridCol w="3935628"/>
                <a:gridCol w="1445740"/>
                <a:gridCol w="1445740"/>
                <a:gridCol w="1445740"/>
              </a:tblGrid>
              <a:tr h="563703">
                <a:tc>
                  <a:txBody>
                    <a:bodyPr/>
                    <a:lstStyle/>
                    <a:p>
                      <a:pPr algn="ctr" fontAlgn="ctr"/>
                      <a:r>
                        <a:rPr lang="en-US" sz="2000" b="1" i="0" u="none" strike="noStrike" dirty="0" smtClean="0">
                          <a:solidFill>
                            <a:srgbClr val="000000"/>
                          </a:solidFill>
                          <a:latin typeface="Calibri"/>
                        </a:rPr>
                        <a:t>Sl #</a:t>
                      </a:r>
                      <a:endParaRPr lang="en-US" sz="2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000" b="1" i="0" u="none" strike="noStrike" dirty="0">
                          <a:solidFill>
                            <a:srgbClr val="000000"/>
                          </a:solidFill>
                          <a:latin typeface="Calibri"/>
                        </a:rPr>
                        <a:t>Particulars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000" b="1" i="0" u="none" strike="noStrike" dirty="0">
                          <a:solidFill>
                            <a:srgbClr val="000000"/>
                          </a:solidFill>
                          <a:latin typeface="Calibri"/>
                        </a:rPr>
                        <a:t>Year  1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000" b="1" i="0" u="none" strike="noStrike" dirty="0">
                          <a:solidFill>
                            <a:srgbClr val="000000"/>
                          </a:solidFill>
                          <a:latin typeface="Calibri"/>
                        </a:rPr>
                        <a:t>Year  2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2000" b="1" i="0" u="none" strike="noStrike" dirty="0" smtClean="0">
                          <a:solidFill>
                            <a:srgbClr val="000000"/>
                          </a:solidFill>
                          <a:latin typeface="Calibri"/>
                        </a:rPr>
                        <a:t>Year 3 (BDT)</a:t>
                      </a:r>
                      <a:endParaRPr lang="en-US" sz="2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402645">
                <a:tc>
                  <a:txBody>
                    <a:bodyPr/>
                    <a:lstStyle/>
                    <a:p>
                      <a:pPr algn="l" fontAlgn="b"/>
                      <a:r>
                        <a:rPr lang="en-US" sz="2000" b="1" i="0" u="none" strike="noStrike" dirty="0" smtClean="0">
                          <a:solidFill>
                            <a:srgbClr val="000000"/>
                          </a:solidFill>
                          <a:latin typeface="Calibri"/>
                        </a:rPr>
                        <a:t>1.0</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0340">
                <a:tc>
                  <a:txBody>
                    <a:bodyPr/>
                    <a:lstStyle/>
                    <a:p>
                      <a:pPr algn="l" fontAlgn="b"/>
                      <a:r>
                        <a:rPr lang="en-US" sz="2000" b="1" i="0" u="none" strike="noStrike" dirty="0" smtClean="0">
                          <a:solidFill>
                            <a:srgbClr val="000000"/>
                          </a:solidFill>
                          <a:latin typeface="Calibri"/>
                        </a:rPr>
                        <a:t>1.1</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Investment Infusion by Investor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80,000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0340">
                <a:tc>
                  <a:txBody>
                    <a:bodyPr/>
                    <a:lstStyle/>
                    <a:p>
                      <a:pPr algn="l" fontAlgn="b"/>
                      <a:r>
                        <a:rPr lang="en-US" sz="2000" b="1" i="0" u="none" strike="noStrike" dirty="0" smtClean="0">
                          <a:solidFill>
                            <a:srgbClr val="000000"/>
                          </a:solidFill>
                          <a:latin typeface="Calibri"/>
                        </a:rPr>
                        <a:t>1.2</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Net Profit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smtClean="0">
                          <a:ln>
                            <a:noFill/>
                          </a:ln>
                          <a:solidFill>
                            <a:schemeClr val="tx1"/>
                          </a:solidFill>
                          <a:effectLst/>
                          <a:latin typeface="Calibri" pitchFamily="34" charset="0"/>
                          <a:cs typeface="Calibri" pitchFamily="34" charset="0"/>
                        </a:rPr>
                        <a:t>63,204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63,204</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63,204</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9887">
                <a:tc>
                  <a:txBody>
                    <a:bodyPr/>
                    <a:lstStyle/>
                    <a:p>
                      <a:pPr algn="l" fontAlgn="b"/>
                      <a:r>
                        <a:rPr lang="en-US" sz="2000" b="1" i="0" u="none" strike="noStrike" dirty="0" smtClean="0">
                          <a:solidFill>
                            <a:srgbClr val="000000"/>
                          </a:solidFill>
                          <a:latin typeface="Calibri"/>
                        </a:rPr>
                        <a:t>1.3</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smtClean="0">
                          <a:solidFill>
                            <a:srgbClr val="000000"/>
                          </a:solidFill>
                          <a:latin typeface="Calibri"/>
                        </a:rPr>
                        <a:t>Depreciation (Non</a:t>
                      </a:r>
                      <a:r>
                        <a:rPr lang="en-US" sz="2000" b="1" i="0" u="none" strike="noStrike" baseline="0" dirty="0" smtClean="0">
                          <a:solidFill>
                            <a:srgbClr val="000000"/>
                          </a:solidFill>
                          <a:latin typeface="Calibri"/>
                        </a:rPr>
                        <a:t> cash item)</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996</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996</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996</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3352">
                <a:tc>
                  <a:txBody>
                    <a:bodyPr/>
                    <a:lstStyle/>
                    <a:p>
                      <a:pPr algn="l" fontAlgn="b"/>
                      <a:r>
                        <a:rPr lang="en-US" sz="2000" b="1" i="0" u="none" strike="noStrike" dirty="0" smtClean="0">
                          <a:solidFill>
                            <a:srgbClr val="000000"/>
                          </a:solidFill>
                          <a:latin typeface="Calibri"/>
                        </a:rPr>
                        <a:t>1.4</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Opening Balance of 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32,200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64,400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3352">
                <a:tc>
                  <a:txBody>
                    <a:bodyPr/>
                    <a:lstStyle/>
                    <a:p>
                      <a:pPr algn="l" fontAlgn="b"/>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Total 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Calibri" pitchFamily="34" charset="0"/>
                          <a:cs typeface="Calibri" pitchFamily="34" charset="0"/>
                        </a:rPr>
                        <a:t>1,44,200</a:t>
                      </a:r>
                      <a:endParaRPr lang="en-US" sz="24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Calibri" pitchFamily="34" charset="0"/>
                          <a:cs typeface="Calibri" pitchFamily="34" charset="0"/>
                        </a:rPr>
                        <a:t>96,400</a:t>
                      </a:r>
                      <a:endParaRPr lang="en-US" sz="24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Calibri" pitchFamily="34" charset="0"/>
                          <a:cs typeface="Calibri" pitchFamily="34" charset="0"/>
                        </a:rPr>
                        <a:t>1,28,600</a:t>
                      </a:r>
                      <a:endParaRPr lang="en-US" sz="24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1095">
                <a:tc>
                  <a:txBody>
                    <a:bodyPr/>
                    <a:lstStyle/>
                    <a:p>
                      <a:pPr algn="l" fontAlgn="b"/>
                      <a:r>
                        <a:rPr lang="en-US" sz="2000" b="1" i="0" u="none" strike="noStrike" dirty="0" smtClean="0">
                          <a:solidFill>
                            <a:srgbClr val="000000"/>
                          </a:solidFill>
                          <a:latin typeface="Calibri"/>
                        </a:rPr>
                        <a:t>2.0</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1095">
                <a:tc>
                  <a:txBody>
                    <a:bodyPr/>
                    <a:lstStyle/>
                    <a:p>
                      <a:pPr algn="l" fontAlgn="b"/>
                      <a:r>
                        <a:rPr lang="en-US" sz="2000" b="1" i="0" u="none" strike="noStrike" dirty="0" smtClean="0">
                          <a:solidFill>
                            <a:srgbClr val="000000"/>
                          </a:solidFill>
                          <a:latin typeface="Calibri"/>
                        </a:rPr>
                        <a:t>2.1</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Purchase of Product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80,000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1095">
                <a:tc>
                  <a:txBody>
                    <a:bodyPr/>
                    <a:lstStyle/>
                    <a:p>
                      <a:pPr algn="l" fontAlgn="b"/>
                      <a:r>
                        <a:rPr lang="en-US" sz="2000" b="1" i="0" u="none" strike="noStrike" dirty="0" smtClean="0">
                          <a:solidFill>
                            <a:srgbClr val="000000"/>
                          </a:solidFill>
                          <a:latin typeface="Calibri"/>
                        </a:rPr>
                        <a:t>2.2</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dirty="0">
                          <a:solidFill>
                            <a:srgbClr val="000000"/>
                          </a:solidFill>
                          <a:latin typeface="Calibri"/>
                        </a:rPr>
                        <a:t>Payment of GB Loan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99933">
                <a:tc>
                  <a:txBody>
                    <a:bodyPr/>
                    <a:lstStyle/>
                    <a:p>
                      <a:pPr algn="l" fontAlgn="b"/>
                      <a:r>
                        <a:rPr lang="en-US" sz="2000" b="1" i="0" u="none" strike="noStrike" dirty="0" smtClean="0">
                          <a:solidFill>
                            <a:srgbClr val="000000"/>
                          </a:solidFill>
                          <a:latin typeface="Calibri"/>
                        </a:rPr>
                        <a:t>2.3</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Investment Pay Back </a:t>
                      </a:r>
                      <a:r>
                        <a:rPr lang="en-US" sz="2000" b="1" i="0" u="none" strike="noStrike" baseline="0" dirty="0" smtClean="0">
                          <a:solidFill>
                            <a:srgbClr val="000000"/>
                          </a:solidFill>
                          <a:latin typeface="Calibri"/>
                        </a:rPr>
                        <a:t> </a:t>
                      </a:r>
                      <a:r>
                        <a:rPr lang="en-US" sz="2000" b="1" i="0" u="none" strike="noStrike" dirty="0" smtClean="0">
                          <a:solidFill>
                            <a:srgbClr val="000000"/>
                          </a:solidFill>
                          <a:latin typeface="Calibri"/>
                        </a:rPr>
                        <a:t>Including </a:t>
                      </a:r>
                      <a:r>
                        <a:rPr lang="en-US" sz="2000" b="1" i="0" u="none" strike="noStrike" dirty="0">
                          <a:solidFill>
                            <a:srgbClr val="000000"/>
                          </a:solidFill>
                          <a:latin typeface="Calibri"/>
                        </a:rPr>
                        <a:t>Ownership </a:t>
                      </a:r>
                      <a:r>
                        <a:rPr lang="en-US" sz="2000" b="1" i="0" u="none" strike="noStrike" dirty="0" smtClean="0">
                          <a:solidFill>
                            <a:srgbClr val="000000"/>
                          </a:solidFill>
                          <a:latin typeface="Calibri"/>
                        </a:rPr>
                        <a:t>Tr. Fee</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32,000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32,000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32,000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3352">
                <a:tc>
                  <a:txBody>
                    <a:bodyPr/>
                    <a:lstStyle/>
                    <a:p>
                      <a:pPr algn="l" fontAlgn="b"/>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a:solidFill>
                            <a:srgbClr val="000000"/>
                          </a:solidFill>
                          <a:latin typeface="Calibri"/>
                        </a:rPr>
                        <a:t>Total 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Calibri" pitchFamily="34" charset="0"/>
                          <a:cs typeface="Calibri" pitchFamily="34" charset="0"/>
                        </a:rPr>
                        <a:t>1,12,000</a:t>
                      </a:r>
                      <a:endParaRPr lang="en-US" sz="24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Calibri" pitchFamily="34" charset="0"/>
                          <a:cs typeface="Calibri" pitchFamily="34" charset="0"/>
                        </a:rPr>
                        <a:t>32,000</a:t>
                      </a:r>
                      <a:endParaRPr lang="en-US" sz="24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1" dirty="0" smtClean="0">
                          <a:latin typeface="Calibri" pitchFamily="34" charset="0"/>
                          <a:cs typeface="Calibri" pitchFamily="34" charset="0"/>
                        </a:rPr>
                        <a:t>32,000</a:t>
                      </a:r>
                      <a:endParaRPr lang="en-US" sz="24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9970">
                <a:tc>
                  <a:txBody>
                    <a:bodyPr/>
                    <a:lstStyle/>
                    <a:p>
                      <a:pPr algn="l" fontAlgn="b"/>
                      <a:r>
                        <a:rPr lang="en-US" sz="2000" b="1" i="0" u="none" strike="noStrike" dirty="0" smtClean="0">
                          <a:solidFill>
                            <a:srgbClr val="000000"/>
                          </a:solidFill>
                          <a:latin typeface="Calibri"/>
                        </a:rPr>
                        <a:t>3.0</a:t>
                      </a:r>
                      <a:endParaRPr lang="en-US" sz="20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2000" b="1" i="0" u="none" strike="noStrike" dirty="0" smtClean="0">
                          <a:solidFill>
                            <a:srgbClr val="000000"/>
                          </a:solidFill>
                          <a:latin typeface="Calibri"/>
                        </a:rPr>
                        <a:t> Net </a:t>
                      </a:r>
                      <a:r>
                        <a:rPr lang="en-US" sz="2000" b="1" i="0" u="none" strike="noStrike" dirty="0">
                          <a:solidFill>
                            <a:srgbClr val="000000"/>
                          </a:solidFill>
                          <a:latin typeface="Calibri"/>
                        </a:rPr>
                        <a:t>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32,200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64,400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96,600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8" name="Group 20"/>
          <p:cNvGraphicFramePr>
            <a:graphicFrameLocks noGrp="1"/>
          </p:cNvGraphicFramePr>
          <p:nvPr>
            <p:ph idx="1"/>
            <p:extLst>
              <p:ext uri="{D42A27DB-BD31-4B8C-83A1-F6EECF244321}">
                <p14:modId xmlns="" xmlns:p14="http://schemas.microsoft.com/office/powerpoint/2010/main" val="619188333"/>
              </p:ext>
            </p:extLst>
          </p:nvPr>
        </p:nvGraphicFramePr>
        <p:xfrm>
          <a:off x="1371600" y="1219200"/>
          <a:ext cx="7086600" cy="4755039"/>
        </p:xfrm>
        <a:graphic>
          <a:graphicData uri="http://schemas.openxmlformats.org/drawingml/2006/table">
            <a:tbl>
              <a:tblPr/>
              <a:tblGrid>
                <a:gridCol w="4133850"/>
                <a:gridCol w="2952750"/>
              </a:tblGrid>
              <a:tr h="2560479">
                <a:tc>
                  <a:txBody>
                    <a:bodyPr/>
                    <a:lstStyle/>
                    <a:p>
                      <a:r>
                        <a:rPr kumimoji="0" lang="en-US" sz="5400" b="1" i="0" u="none" strike="noStrike" cap="none" normalizeH="0" baseline="0" dirty="0" smtClean="0">
                          <a:ln>
                            <a:noFill/>
                          </a:ln>
                          <a:solidFill>
                            <a:srgbClr val="1E1C11"/>
                          </a:solidFill>
                          <a:effectLst/>
                          <a:latin typeface="Garamond" pitchFamily="18" charset="0"/>
                          <a:cs typeface="Arial" charset="0"/>
                        </a:rPr>
                        <a:t>S</a:t>
                      </a:r>
                      <a:r>
                        <a:rPr kumimoji="0" lang="en-US" sz="1800" b="1" i="0" u="none" strike="noStrike" cap="none" normalizeH="0" baseline="0" dirty="0" smtClean="0">
                          <a:ln>
                            <a:noFill/>
                          </a:ln>
                          <a:solidFill>
                            <a:srgbClr val="1E1C11"/>
                          </a:solidFill>
                          <a:effectLst/>
                          <a:latin typeface="Garamond" pitchFamily="18" charset="0"/>
                          <a:cs typeface="Arial" charset="0"/>
                        </a:rPr>
                        <a:t>TRENGTH</a:t>
                      </a:r>
                      <a:endParaRPr lang="en-US" dirty="0" smtClean="0">
                        <a:solidFill>
                          <a:schemeClr val="bg2">
                            <a:lumMod val="10000"/>
                          </a:schemeClr>
                        </a:solidFill>
                        <a:latin typeface="Garamond" pitchFamily="18" charset="0"/>
                      </a:endParaRPr>
                    </a:p>
                    <a:p>
                      <a:endParaRPr lang="en-US" dirty="0" smtClean="0">
                        <a:solidFill>
                          <a:schemeClr val="bg2">
                            <a:lumMod val="10000"/>
                          </a:schemeClr>
                        </a:solidFill>
                        <a:latin typeface="Garamond" pitchFamily="18" charset="0"/>
                      </a:endParaRPr>
                    </a:p>
                    <a:p>
                      <a:pPr marL="285750" indent="-285750">
                        <a:buFont typeface="Wingdings" pitchFamily="2" charset="2"/>
                        <a:buChar char="Ø"/>
                      </a:pPr>
                      <a:r>
                        <a:rPr lang="en-US" b="1" baseline="0" dirty="0" smtClean="0">
                          <a:solidFill>
                            <a:schemeClr val="bg2">
                              <a:lumMod val="10000"/>
                            </a:schemeClr>
                          </a:solidFill>
                          <a:latin typeface="Garamond" pitchFamily="18" charset="0"/>
                        </a:rPr>
                        <a:t>Skilled &amp; experienced</a:t>
                      </a:r>
                    </a:p>
                    <a:p>
                      <a:pPr marL="285750" indent="-285750">
                        <a:buFont typeface="Wingdings" pitchFamily="2" charset="2"/>
                        <a:buChar char="Ø"/>
                      </a:pPr>
                      <a:r>
                        <a:rPr lang="en-US" b="1" baseline="0" dirty="0" smtClean="0">
                          <a:solidFill>
                            <a:schemeClr val="bg2">
                              <a:lumMod val="10000"/>
                            </a:schemeClr>
                          </a:solidFill>
                          <a:latin typeface="Garamond" pitchFamily="18" charset="0"/>
                        </a:rPr>
                        <a:t>Well known in locality.</a:t>
                      </a:r>
                    </a:p>
                    <a:p>
                      <a:pPr>
                        <a:buFont typeface="Wingdings" pitchFamily="2" charset="2"/>
                        <a:buChar char="Ø"/>
                      </a:pPr>
                      <a:r>
                        <a:rPr lang="en-US" b="1" dirty="0" smtClean="0">
                          <a:solidFill>
                            <a:schemeClr val="bg2">
                              <a:lumMod val="10000"/>
                            </a:schemeClr>
                          </a:solidFill>
                          <a:latin typeface="Garamond" pitchFamily="18" charset="0"/>
                        </a:rPr>
                        <a:t>  Quality services.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1E1C11"/>
                        </a:solidFill>
                        <a:effectLst/>
                        <a:latin typeface="Garamond" pitchFamily="18" charset="0"/>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Wingdings" pitchFamily="2" charset="2"/>
                        <a:buNone/>
                      </a:pPr>
                      <a:r>
                        <a:rPr lang="en-US" sz="5400" b="1" kern="1200" dirty="0" smtClean="0">
                          <a:solidFill>
                            <a:schemeClr val="bg2">
                              <a:lumMod val="10000"/>
                            </a:schemeClr>
                          </a:solidFill>
                          <a:latin typeface="Garamond" pitchFamily="18" charset="0"/>
                          <a:ea typeface="+mn-ea"/>
                          <a:cs typeface="+mn-cs"/>
                        </a:rPr>
                        <a:t>W</a:t>
                      </a:r>
                      <a:r>
                        <a:rPr lang="en-US" sz="1800" b="1" kern="1200" dirty="0" smtClean="0">
                          <a:solidFill>
                            <a:schemeClr val="bg2">
                              <a:lumMod val="10000"/>
                            </a:schemeClr>
                          </a:solidFill>
                          <a:latin typeface="Garamond" pitchFamily="18" charset="0"/>
                          <a:ea typeface="+mn-ea"/>
                          <a:cs typeface="+mn-cs"/>
                        </a:rPr>
                        <a:t>EAKNESS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a:buFont typeface="Wingdings" pitchFamily="2" charset="2"/>
                        <a:buChar char="Ø"/>
                      </a:pPr>
                      <a:r>
                        <a:rPr lang="en-US" sz="1800" b="1" dirty="0" smtClean="0">
                          <a:solidFill>
                            <a:schemeClr val="bg2">
                              <a:lumMod val="10000"/>
                            </a:schemeClr>
                          </a:solidFill>
                          <a:latin typeface="Garamond" pitchFamily="18" charset="0"/>
                        </a:rPr>
                        <a:t>Less</a:t>
                      </a:r>
                      <a:r>
                        <a:rPr lang="en-US" sz="1800" b="1" baseline="0" dirty="0" smtClean="0">
                          <a:solidFill>
                            <a:schemeClr val="bg2">
                              <a:lumMod val="10000"/>
                            </a:schemeClr>
                          </a:solidFill>
                          <a:latin typeface="Garamond" pitchFamily="18" charset="0"/>
                        </a:rPr>
                        <a:t>  Capital  </a:t>
                      </a:r>
                      <a:endParaRPr lang="en-US" sz="1800" b="1" dirty="0" smtClean="0">
                        <a:solidFill>
                          <a:schemeClr val="bg2">
                            <a:lumMod val="10000"/>
                          </a:schemeClr>
                        </a:solidFill>
                        <a:latin typeface="Garamond" pitchFamily="18" charset="0"/>
                      </a:endParaRPr>
                    </a:p>
                    <a:p>
                      <a:pPr>
                        <a:buFont typeface="Wingdings" pitchFamily="2" charset="2"/>
                        <a:buNone/>
                      </a:pPr>
                      <a:r>
                        <a:rPr lang="en-US" sz="1800" baseline="0" dirty="0" smtClean="0">
                          <a:solidFill>
                            <a:schemeClr val="bg2">
                              <a:lumMod val="10000"/>
                            </a:schemeClr>
                          </a:solidFill>
                          <a:latin typeface="Garamond" pitchFamily="18" charset="0"/>
                        </a:rPr>
                        <a:t>  </a:t>
                      </a:r>
                      <a:endParaRPr lang="en-US" sz="1800" dirty="0">
                        <a:solidFill>
                          <a:schemeClr val="bg2">
                            <a:lumMod val="10000"/>
                          </a:schemeClr>
                        </a:solidFill>
                        <a:latin typeface="Garamond" pitchFamily="18"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r h="2159159">
                <a:tc>
                  <a:txBody>
                    <a:bodyPr/>
                    <a:lstStyle/>
                    <a:p>
                      <a:pPr marL="0" algn="l" defTabSz="914400" rtl="0" eaLnBrk="1" latinLnBrk="0" hangingPunct="1"/>
                      <a:r>
                        <a:rPr lang="en-US" sz="4800" b="1" kern="1200" dirty="0" smtClean="0">
                          <a:solidFill>
                            <a:schemeClr val="bg2">
                              <a:lumMod val="10000"/>
                            </a:schemeClr>
                          </a:solidFill>
                          <a:latin typeface="Garamond" pitchFamily="18" charset="0"/>
                          <a:ea typeface="+mn-ea"/>
                          <a:cs typeface="+mn-cs"/>
                        </a:rPr>
                        <a:t>O</a:t>
                      </a:r>
                      <a:r>
                        <a:rPr lang="en-US" sz="1800" b="1" kern="1200" dirty="0" smtClean="0">
                          <a:solidFill>
                            <a:schemeClr val="bg2">
                              <a:lumMod val="10000"/>
                            </a:schemeClr>
                          </a:solidFill>
                          <a:latin typeface="Garamond" pitchFamily="18" charset="0"/>
                          <a:ea typeface="+mn-ea"/>
                          <a:cs typeface="+mn-cs"/>
                        </a:rPr>
                        <a:t>PPORTUNITIES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Shop position is in the center point of business area.</a:t>
                      </a: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Beside main </a:t>
                      </a:r>
                      <a:r>
                        <a:rPr lang="en-US" sz="1800" b="1" kern="1200" baseline="0" dirty="0" smtClean="0">
                          <a:solidFill>
                            <a:schemeClr val="bg2">
                              <a:lumMod val="10000"/>
                            </a:schemeClr>
                          </a:solidFill>
                          <a:latin typeface="Garamond" pitchFamily="18" charset="0"/>
                          <a:ea typeface="+mn-ea"/>
                          <a:cs typeface="+mn-cs"/>
                        </a:rPr>
                        <a:t> road.</a:t>
                      </a: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tx1"/>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Arial" pitchFamily="34" charset="0"/>
                        <a:buNone/>
                      </a:pPr>
                      <a:r>
                        <a:rPr lang="en-US" sz="4000" b="1" kern="1200" dirty="0" smtClean="0">
                          <a:solidFill>
                            <a:schemeClr val="bg2">
                              <a:lumMod val="10000"/>
                            </a:schemeClr>
                          </a:solidFill>
                          <a:latin typeface="Garamond" pitchFamily="18" charset="0"/>
                          <a:ea typeface="+mn-ea"/>
                          <a:cs typeface="+mn-cs"/>
                        </a:rPr>
                        <a:t>T</a:t>
                      </a:r>
                      <a:r>
                        <a:rPr lang="en-US" sz="1800" b="1" kern="1200" dirty="0" smtClean="0">
                          <a:solidFill>
                            <a:schemeClr val="bg2">
                              <a:lumMod val="10000"/>
                            </a:schemeClr>
                          </a:solidFill>
                          <a:latin typeface="Garamond" pitchFamily="18" charset="0"/>
                          <a:ea typeface="+mn-ea"/>
                          <a:cs typeface="+mn-cs"/>
                        </a:rPr>
                        <a:t>HREATS</a:t>
                      </a:r>
                    </a:p>
                    <a:p>
                      <a:pPr marL="0" algn="l" defTabSz="914400" rtl="0" eaLnBrk="1" latinLnBrk="0" hangingPunct="1">
                        <a:buFont typeface="Wingdings" pitchFamily="2" charset="2"/>
                        <a:buChar char="Ø"/>
                      </a:pPr>
                      <a:endParaRPr lang="en-US" sz="1800" b="1" kern="1200" dirty="0" smtClean="0">
                        <a:solidFill>
                          <a:schemeClr val="bg2">
                            <a:lumMod val="10000"/>
                          </a:schemeClr>
                        </a:solidFill>
                        <a:latin typeface="Garamond" pitchFamily="18"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Fire .</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Theft.</a:t>
                      </a:r>
                    </a:p>
                    <a:p>
                      <a:pPr marL="285750" marR="0" indent="-28575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bl>
          </a:graphicData>
        </a:graphic>
      </p:graphicFrame>
      <p:sp>
        <p:nvSpPr>
          <p:cNvPr id="12309" name="Rectangle 21"/>
          <p:cNvSpPr>
            <a:spLocks noChangeArrowheads="1"/>
          </p:cNvSpPr>
          <p:nvPr/>
        </p:nvSpPr>
        <p:spPr bwMode="auto">
          <a:xfrm>
            <a:off x="0" y="0"/>
            <a:ext cx="9144000" cy="113877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3400" b="1" dirty="0" err="1">
                <a:solidFill>
                  <a:schemeClr val="tx1"/>
                </a:solidFill>
                <a:effectLst>
                  <a:outerShdw blurRad="38100" dist="38100" dir="2700000" algn="tl">
                    <a:srgbClr val="C0C0C0"/>
                  </a:outerShdw>
                </a:effectLst>
              </a:rPr>
              <a:t>SWOT</a:t>
            </a:r>
            <a:r>
              <a:rPr lang="en-US" sz="3400" b="1" dirty="0">
                <a:solidFill>
                  <a:schemeClr val="tx1"/>
                </a:solidFill>
              </a:rPr>
              <a:t> </a:t>
            </a:r>
            <a:r>
              <a:rPr lang="en-US" sz="3400" b="1" dirty="0" smtClean="0">
                <a:solidFill>
                  <a:schemeClr val="tx1"/>
                </a:solidFill>
                <a:effectLst>
                  <a:outerShdw blurRad="38100" dist="38100" dir="2700000" algn="tl">
                    <a:srgbClr val="C0C0C0"/>
                  </a:outerShdw>
                </a:effectLst>
              </a:rPr>
              <a:t>Analysis</a:t>
            </a:r>
          </a:p>
          <a:p>
            <a:pPr algn="ctr">
              <a:defRPr/>
            </a:pPr>
            <a:endParaRPr lang="en-US" sz="3400" b="1" dirty="0">
              <a:solidFill>
                <a:schemeClr val="tx1"/>
              </a:solidFill>
              <a:effectLst>
                <a:outerShdw blurRad="38100" dist="38100" dir="2700000" algn="tl">
                  <a:srgbClr val="C0C0C0"/>
                </a:outerShdw>
              </a:effectLst>
            </a:endParaRPr>
          </a:p>
        </p:txBody>
      </p:sp>
    </p:spTree>
    <p:extLst>
      <p:ext uri="{BB962C8B-B14F-4D97-AF65-F5344CB8AC3E}">
        <p14:creationId xmlns="" xmlns:p14="http://schemas.microsoft.com/office/powerpoint/2010/main" val="137562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14400" y="0"/>
            <a:ext cx="7467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 xmlns:p14="http://schemas.microsoft.com/office/powerpoint/2010/main" val="1402775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 xmlns:p14="http://schemas.microsoft.com/office/powerpoint/2010/main" val="700676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762000" y="1"/>
            <a:ext cx="7467600" cy="6858000"/>
          </a:xfrm>
          <a:prstGeom prst="rect">
            <a:avLst/>
          </a:prstGeom>
          <a:noFill/>
          <a:ln w="9525">
            <a:noFill/>
            <a:miter lim="800000"/>
            <a:headEnd/>
            <a:tailEnd/>
          </a:ln>
          <a:effectLst/>
        </p:spPr>
      </p:pic>
    </p:spTree>
    <p:extLst>
      <p:ext uri="{BB962C8B-B14F-4D97-AF65-F5344CB8AC3E}">
        <p14:creationId xmlns="" xmlns:p14="http://schemas.microsoft.com/office/powerpoint/2010/main" val="763502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1"/>
            <a:ext cx="9143999" cy="6857999"/>
          </a:xfrm>
          <a:prstGeom prst="rect">
            <a:avLst/>
          </a:prstGeom>
          <a:noFill/>
          <a:ln w="9525">
            <a:noFill/>
            <a:miter lim="800000"/>
            <a:headEnd/>
            <a:tailEnd/>
          </a:ln>
          <a:effectLst/>
        </p:spPr>
      </p:pic>
    </p:spTree>
    <p:extLst>
      <p:ext uri="{BB962C8B-B14F-4D97-AF65-F5344CB8AC3E}">
        <p14:creationId xmlns="" xmlns:p14="http://schemas.microsoft.com/office/powerpoint/2010/main" val="1407676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25"/>
          <p:cNvGraphicFramePr>
            <a:graphicFrameLocks/>
          </p:cNvGraphicFramePr>
          <p:nvPr>
            <p:extLst>
              <p:ext uri="{D42A27DB-BD31-4B8C-83A1-F6EECF244321}">
                <p14:modId xmlns="" xmlns:p14="http://schemas.microsoft.com/office/powerpoint/2010/main" val="3128977347"/>
              </p:ext>
            </p:extLst>
          </p:nvPr>
        </p:nvGraphicFramePr>
        <p:xfrm>
          <a:off x="188559" y="762000"/>
          <a:ext cx="8803041" cy="5873400"/>
        </p:xfrm>
        <a:graphic>
          <a:graphicData uri="http://schemas.openxmlformats.org/drawingml/2006/table">
            <a:tbl>
              <a:tblPr/>
              <a:tblGrid>
                <a:gridCol w="3657601"/>
                <a:gridCol w="268641"/>
                <a:gridCol w="4876799"/>
              </a:tblGrid>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Name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Ahasan</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Ullah</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Sohan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844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Permanent Address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Kotobpur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600" b="0" i="0" u="none" strike="noStrike" cap="none" normalizeH="0" baseline="0" dirty="0" smtClean="0">
                          <a:ln>
                            <a:noFill/>
                          </a:ln>
                          <a:solidFill>
                            <a:schemeClr val="tx1"/>
                          </a:solidFill>
                          <a:effectLst/>
                          <a:latin typeface="Arial" pitchFamily="34" charset="0"/>
                          <a:cs typeface="Arial" pitchFamily="34" charset="0"/>
                        </a:rPr>
                        <a:t>, Noakhali-3825</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Age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15-May-1984 (32 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Marital status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Unmarried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kern="1200" cap="none" normalizeH="0" baseline="0" dirty="0" smtClean="0">
                          <a:ln>
                            <a:noFill/>
                          </a:ln>
                          <a:solidFill>
                            <a:schemeClr val="tx1"/>
                          </a:solidFill>
                          <a:effectLst/>
                          <a:latin typeface="Arial" pitchFamily="34" charset="0"/>
                          <a:ea typeface="+mn-ea"/>
                          <a:cs typeface="Arial" pitchFamily="34" charset="0"/>
                        </a:rPr>
                        <a:t>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No. of siblings: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04 Brothers,      01 Sister</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400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Parent’s and GB related Info</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 Who is GB member</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 Mother’s name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(iii) Father’s name</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(iv) GB member’s info</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defRPr/>
                      </a:pPr>
                      <a:endParaRPr kumimoji="0" lang="en-US" sz="1500" b="1" i="0" u="none" strike="noStrike" cap="none" normalizeH="0" baseline="0" dirty="0" smtClean="0">
                        <a:ln>
                          <a:noFill/>
                        </a:ln>
                        <a:solidFill>
                          <a:schemeClr val="tx1"/>
                        </a:solidFill>
                        <a:effectLst/>
                        <a:latin typeface="Arial" pitchFamily="34" charset="0"/>
                        <a:cs typeface="Arial" pitchFamily="34" charset="0"/>
                      </a:endParaRP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Further Information: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 Who pays GB loan installment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 Mobile lady</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(vii) Grameen Education Loan</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startAt="8"/>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Any other loan like GCCN, GKF</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Mother                                 Father</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err="1" smtClean="0">
                          <a:ln>
                            <a:noFill/>
                          </a:ln>
                          <a:solidFill>
                            <a:schemeClr val="tx1"/>
                          </a:solidFill>
                          <a:effectLst/>
                          <a:latin typeface="Arial" pitchFamily="34" charset="0"/>
                          <a:cs typeface="Arial" pitchFamily="34" charset="0"/>
                        </a:rPr>
                        <a:t>Bibi</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Aysha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Abdul </a:t>
                      </a:r>
                      <a:r>
                        <a:rPr kumimoji="0" lang="en-US" sz="1600" b="0" i="0" u="none" strike="noStrike" cap="none" normalizeH="0" baseline="0" dirty="0" err="1" smtClean="0">
                          <a:ln>
                            <a:noFill/>
                          </a:ln>
                          <a:solidFill>
                            <a:schemeClr val="tx1"/>
                          </a:solidFill>
                          <a:effectLst/>
                          <a:latin typeface="Arial" pitchFamily="34" charset="0"/>
                          <a:cs typeface="Arial" pitchFamily="34" charset="0"/>
                        </a:rPr>
                        <a:t>Gofran</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Branch: </a:t>
                      </a:r>
                      <a:r>
                        <a:rPr kumimoji="0" lang="en-US" sz="1500" b="0" i="0" u="none" strike="noStrike" cap="none" normalizeH="0" baseline="0" dirty="0" err="1" smtClean="0">
                          <a:ln>
                            <a:noFill/>
                          </a:ln>
                          <a:solidFill>
                            <a:schemeClr val="tx1"/>
                          </a:solidFill>
                          <a:effectLst/>
                          <a:latin typeface="Arial" pitchFamily="34" charset="0"/>
                          <a:cs typeface="Arial" pitchFamily="34" charset="0"/>
                        </a:rPr>
                        <a:t>Rosulpur</a:t>
                      </a:r>
                      <a:r>
                        <a:rPr kumimoji="0" lang="en-US" sz="1500" b="0" i="0" u="none" strike="noStrike" cap="none" normalizeH="0" baseline="0" dirty="0" smtClean="0">
                          <a:ln>
                            <a:noFill/>
                          </a:ln>
                          <a:solidFill>
                            <a:schemeClr val="tx1"/>
                          </a:solidFill>
                          <a:effectLst/>
                          <a:latin typeface="Arial" pitchFamily="34" charset="0"/>
                          <a:cs typeface="Arial" pitchFamily="34" charset="0"/>
                        </a:rPr>
                        <a:t> , </a:t>
                      </a:r>
                      <a:r>
                        <a:rPr kumimoji="0" lang="en-US" sz="15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500" b="0" i="0" u="none" strike="noStrike" cap="none" normalizeH="0" baseline="0" dirty="0" smtClean="0">
                          <a:ln>
                            <a:noFill/>
                          </a:ln>
                          <a:solidFill>
                            <a:schemeClr val="tx1"/>
                          </a:solidFill>
                          <a:effectLst/>
                          <a:latin typeface="Arial" pitchFamily="34" charset="0"/>
                          <a:cs typeface="Arial" pitchFamily="34" charset="0"/>
                        </a:rPr>
                        <a:t>, Centre :0 Group no: 0, </a:t>
                      </a:r>
                      <a:r>
                        <a:rPr kumimoji="0" lang="en-US" sz="1500" b="0" i="0" u="none" strike="noStrike" cap="none" normalizeH="0" baseline="0" dirty="0" err="1" smtClean="0">
                          <a:ln>
                            <a:noFill/>
                          </a:ln>
                          <a:solidFill>
                            <a:schemeClr val="tx1"/>
                          </a:solidFill>
                          <a:effectLst/>
                          <a:latin typeface="Arial" pitchFamily="34" charset="0"/>
                          <a:cs typeface="Arial" pitchFamily="34" charset="0"/>
                        </a:rPr>
                        <a:t>Loanee</a:t>
                      </a:r>
                      <a:r>
                        <a:rPr kumimoji="0" lang="en-US" sz="1500" b="0" i="0" u="none" strike="noStrike" cap="none" normalizeH="0" baseline="0" dirty="0" smtClean="0">
                          <a:ln>
                            <a:noFill/>
                          </a:ln>
                          <a:solidFill>
                            <a:schemeClr val="tx1"/>
                          </a:solidFill>
                          <a:effectLst/>
                          <a:latin typeface="Arial" pitchFamily="34" charset="0"/>
                          <a:cs typeface="Arial" pitchFamily="34" charset="0"/>
                        </a:rPr>
                        <a:t> </a:t>
                      </a:r>
                      <a:r>
                        <a:rPr kumimoji="0" lang="en-US" sz="1500" b="0" i="0" u="none" strike="noStrike" cap="none" normalizeH="0" baseline="0" dirty="0" err="1" smtClean="0">
                          <a:ln>
                            <a:noFill/>
                          </a:ln>
                          <a:solidFill>
                            <a:schemeClr val="tx1"/>
                          </a:solidFill>
                          <a:effectLst/>
                          <a:latin typeface="Arial" pitchFamily="34" charset="0"/>
                          <a:cs typeface="Arial" pitchFamily="34" charset="0"/>
                        </a:rPr>
                        <a:t>no.0</a:t>
                      </a:r>
                      <a:r>
                        <a:rPr kumimoji="0" lang="en-US" sz="1500" b="0" i="0" u="none" strike="noStrike" cap="none" normalizeH="0" baseline="0" dirty="0" smtClean="0">
                          <a:ln>
                            <a:noFill/>
                          </a:ln>
                          <a:solidFill>
                            <a:schemeClr val="tx1"/>
                          </a:solidFill>
                          <a:effectLst/>
                          <a:latin typeface="Arial" pitchFamily="34" charset="0"/>
                          <a:cs typeface="Arial" pitchFamily="34" charset="0"/>
                        </a:rPr>
                        <a:t>,  Member since: 2001, Drop Out: 2006     First loan: 5,000/-, Existing loan: 20,000/-, Outstanding: Nil.</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Education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Class Five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1"/>
          <p:cNvSpPr txBox="1">
            <a:spLocks/>
          </p:cNvSpPr>
          <p:nvPr/>
        </p:nvSpPr>
        <p:spPr>
          <a:xfrm>
            <a:off x="0" y="0"/>
            <a:ext cx="9144000" cy="6667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9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9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a:t>
            </a:r>
            <a:endParaRPr kumimoji="0" lang="en-US" sz="29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8" name="Rectangle 7"/>
          <p:cNvSpPr/>
          <p:nvPr/>
        </p:nvSpPr>
        <p:spPr>
          <a:xfrm>
            <a:off x="7982921" y="3146378"/>
            <a:ext cx="762000" cy="28262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p:cNvSpPr/>
          <p:nvPr/>
        </p:nvSpPr>
        <p:spPr>
          <a:xfrm>
            <a:off x="5392121" y="3124200"/>
            <a:ext cx="762000" cy="3048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4353238"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343400" y="0"/>
            <a:ext cx="4724400" cy="6858000"/>
          </a:xfrm>
          <a:prstGeom prst="rect">
            <a:avLst/>
          </a:prstGeom>
          <a:noFill/>
          <a:ln w="9525">
            <a:noFill/>
            <a:miter lim="800000"/>
            <a:headEnd/>
            <a:tailEnd/>
          </a:ln>
          <a:effectLst/>
        </p:spPr>
      </p:pic>
    </p:spTree>
    <p:extLst>
      <p:ext uri="{BB962C8B-B14F-4D97-AF65-F5344CB8AC3E}">
        <p14:creationId xmlns="" xmlns:p14="http://schemas.microsoft.com/office/powerpoint/2010/main" val="4239401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blogexplor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03713" y="3124200"/>
            <a:ext cx="31496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2667000" y="304800"/>
            <a:ext cx="3962400" cy="1680460"/>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accent1"/>
              </a:buClr>
              <a:buFont typeface="Wingdings" pitchFamily="2" charset="2"/>
              <a:buNone/>
            </a:pPr>
            <a:r>
              <a:rPr lang="en-US" sz="3600" b="1" dirty="0"/>
              <a:t>Presented </a:t>
            </a:r>
            <a:r>
              <a:rPr lang="en-US" sz="3600" b="1" dirty="0" smtClean="0"/>
              <a:t>at</a:t>
            </a:r>
          </a:p>
          <a:p>
            <a:pPr algn="ctr">
              <a:spcBef>
                <a:spcPct val="20000"/>
              </a:spcBef>
              <a:buClr>
                <a:schemeClr val="accent1"/>
              </a:buClr>
              <a:buFont typeface="Wingdings" pitchFamily="2" charset="2"/>
              <a:buNone/>
            </a:pPr>
            <a:r>
              <a:rPr lang="en-US" sz="2800" b="1" dirty="0" smtClean="0">
                <a:latin typeface="Arial" charset="0"/>
              </a:rPr>
              <a:t>SB Design </a:t>
            </a:r>
            <a:r>
              <a:rPr lang="en-US" sz="2800" b="1" dirty="0">
                <a:latin typeface="Arial" charset="0"/>
              </a:rPr>
              <a:t>Lab</a:t>
            </a:r>
          </a:p>
          <a:p>
            <a:pPr algn="ctr">
              <a:spcBef>
                <a:spcPct val="20000"/>
              </a:spcBef>
              <a:buClr>
                <a:schemeClr val="accent1"/>
              </a:buClr>
              <a:buFont typeface="Wingdings" pitchFamily="2" charset="2"/>
              <a:buNone/>
            </a:pPr>
            <a:r>
              <a:rPr lang="en-US" sz="2800" b="1" dirty="0" smtClean="0">
                <a:latin typeface="Arial" charset="0"/>
              </a:rPr>
              <a:t>On January, 2017 </a:t>
            </a:r>
            <a:endParaRPr lang="en-US" sz="2800" b="1" dirty="0">
              <a:latin typeface="Arial" charset="0"/>
            </a:endParaRPr>
          </a:p>
        </p:txBody>
      </p:sp>
      <p:sp>
        <p:nvSpPr>
          <p:cNvPr id="4" name="Rectangle 3"/>
          <p:cNvSpPr/>
          <p:nvPr/>
        </p:nvSpPr>
        <p:spPr>
          <a:xfrm>
            <a:off x="0" y="5226784"/>
            <a:ext cx="3886200"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b="1" u="sng" dirty="0" smtClean="0">
                <a:cs typeface="Times New Roman" pitchFamily="18" charset="0"/>
              </a:rPr>
              <a:t>For more information</a:t>
            </a:r>
            <a:r>
              <a:rPr lang="en-US" sz="2000" b="1" dirty="0" smtClean="0">
                <a:cs typeface="Times New Roman" pitchFamily="18" charset="0"/>
              </a:rPr>
              <a:t> </a:t>
            </a:r>
          </a:p>
          <a:p>
            <a:r>
              <a:rPr lang="en-US" sz="2000" b="1" dirty="0" smtClean="0">
                <a:cs typeface="Times New Roman" pitchFamily="18" charset="0"/>
              </a:rPr>
              <a:t>Grameen Trust</a:t>
            </a:r>
          </a:p>
          <a:p>
            <a:r>
              <a:rPr lang="en-US" sz="2000" b="1" dirty="0" smtClean="0">
                <a:cs typeface="Times New Roman" pitchFamily="18" charset="0"/>
              </a:rPr>
              <a:t> Phone No : 9017038</a:t>
            </a:r>
          </a:p>
          <a:p>
            <a:r>
              <a:rPr lang="en-US" sz="2000" b="1" dirty="0" err="1" smtClean="0"/>
              <a:t>Ahasan</a:t>
            </a:r>
            <a:r>
              <a:rPr lang="en-US" sz="2000" b="1" dirty="0" smtClean="0"/>
              <a:t> </a:t>
            </a:r>
            <a:r>
              <a:rPr lang="en-US" sz="2000" b="1" dirty="0" err="1" smtClean="0"/>
              <a:t>Ullah</a:t>
            </a:r>
            <a:r>
              <a:rPr lang="en-US" sz="2000" b="1" dirty="0" smtClean="0"/>
              <a:t> </a:t>
            </a:r>
            <a:r>
              <a:rPr lang="en-US" sz="2000" b="1" dirty="0" err="1" smtClean="0"/>
              <a:t>Sohan</a:t>
            </a:r>
            <a:endParaRPr lang="en-US" sz="2000" b="1" dirty="0" smtClean="0"/>
          </a:p>
          <a:p>
            <a:r>
              <a:rPr lang="en-US" sz="2000" b="1" dirty="0" smtClean="0"/>
              <a:t> </a:t>
            </a:r>
            <a:r>
              <a:rPr lang="en-US" sz="2000" b="1" dirty="0" smtClean="0">
                <a:cs typeface="Times New Roman" pitchFamily="18" charset="0"/>
              </a:rPr>
              <a:t>Cell No: </a:t>
            </a:r>
            <a:r>
              <a:rPr lang="en-US" sz="2000" b="1" dirty="0" smtClean="0">
                <a:solidFill>
                  <a:schemeClr val="tx1"/>
                </a:solidFill>
                <a:cs typeface="Arial" pitchFamily="34" charset="0"/>
              </a:rPr>
              <a:t>- </a:t>
            </a:r>
            <a:r>
              <a:rPr lang="en-US" sz="2000" dirty="0" smtClean="0">
                <a:solidFill>
                  <a:schemeClr val="tx1"/>
                </a:solidFill>
                <a:cs typeface="Arial" pitchFamily="34" charset="0"/>
              </a:rPr>
              <a:t> </a:t>
            </a:r>
            <a:r>
              <a:rPr lang="en-US" sz="2000" b="1" dirty="0" smtClean="0">
                <a:solidFill>
                  <a:schemeClr val="tx1"/>
                </a:solidFill>
                <a:cs typeface="Arial" pitchFamily="34" charset="0"/>
              </a:rPr>
              <a:t>+8801814-896272</a:t>
            </a:r>
            <a:endParaRPr lang="en-US" sz="2000" b="1" dirty="0">
              <a:cs typeface="Times New Roman" pitchFamily="18" charset="0"/>
            </a:endParaRPr>
          </a:p>
        </p:txBody>
      </p:sp>
    </p:spTree>
    <p:extLst>
      <p:ext uri="{BB962C8B-B14F-4D97-AF65-F5344CB8AC3E}">
        <p14:creationId xmlns="" xmlns:p14="http://schemas.microsoft.com/office/powerpoint/2010/main" val="2865237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p:cNvGraphicFramePr>
          <p:nvPr>
            <p:extLst>
              <p:ext uri="{D42A27DB-BD31-4B8C-83A1-F6EECF244321}">
                <p14:modId xmlns="" xmlns:p14="http://schemas.microsoft.com/office/powerpoint/2010/main" val="692365661"/>
              </p:ext>
            </p:extLst>
          </p:nvPr>
        </p:nvGraphicFramePr>
        <p:xfrm>
          <a:off x="228600" y="838200"/>
          <a:ext cx="8686800" cy="5291198"/>
        </p:xfrm>
        <a:graphic>
          <a:graphicData uri="http://schemas.openxmlformats.org/drawingml/2006/table">
            <a:tbl>
              <a:tblPr/>
              <a:tblGrid>
                <a:gridCol w="3107972"/>
                <a:gridCol w="244828"/>
                <a:gridCol w="5334000"/>
              </a:tblGrid>
              <a:tr h="10987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Occupation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Motsho</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Khamar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Collect raw materials from Chowmohani  Bazar.</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Local Consumer are the target customer group.</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8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Initial Investment</a:t>
                      </a:r>
                      <a:endParaRPr lang="en-US" sz="1600" dirty="0" smtClean="0">
                        <a:solidFill>
                          <a:schemeClr val="tx1"/>
                        </a:solidFill>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50,000/=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51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Trade License No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33/2016-2017</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4539">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Business Experience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And Training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10 Years</a:t>
                      </a:r>
                    </a:p>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Received training from Chowmohani Bazar for 02years.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Income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Liabilities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NU Contact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+8801814-896272 (</a:t>
                      </a:r>
                      <a:r>
                        <a:rPr kumimoji="0" lang="en-US" sz="1800" b="0" i="0" u="none" strike="noStrike" cap="none" normalizeH="0" baseline="0" dirty="0" smtClean="0">
                          <a:ln>
                            <a:noFill/>
                          </a:ln>
                          <a:solidFill>
                            <a:srgbClr val="00B050"/>
                          </a:solidFill>
                          <a:effectLst/>
                          <a:latin typeface="Arial" pitchFamily="34" charset="0"/>
                          <a:cs typeface="Arial" pitchFamily="34" charset="0"/>
                        </a:rPr>
                        <a:t>This number will be registered in SBMS System for Daily SMS</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89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NU Project Source/Reference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Noakhali Unit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a:xfrm>
            <a:off x="0" y="0"/>
            <a:ext cx="9144000" cy="6858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 (cont…)</a:t>
            </a:r>
            <a:endParaRPr kumimoji="0" lang="en-US" sz="24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1239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lvl="0" algn="ctr">
              <a:spcBef>
                <a:spcPct val="0"/>
              </a:spcBef>
              <a:defRPr/>
            </a:pPr>
            <a:endPar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a:p>
            <a:pPr lvl="0" algn="ctr">
              <a:spcBef>
                <a:spcPct val="0"/>
              </a:spcBef>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brief history of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GB loan utilization</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 by Family</a:t>
            </a:r>
          </a:p>
          <a:p>
            <a:pPr lvl="0" algn="ctr">
              <a:spcBef>
                <a:spcPct val="0"/>
              </a:spcBef>
              <a:defRPr/>
            </a:pPr>
            <a:endParaRPr kumimoji="0" lang="en-US" sz="2800" b="1" i="1" u="none" kern="1200" cap="all" spc="0" normalizeH="0" baseline="0" noProof="0" dirty="0">
              <a:ln>
                <a:noFill/>
              </a:ln>
              <a:solidFill>
                <a:srgbClr val="0070C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3" name="Rectangle 2"/>
          <p:cNvSpPr/>
          <p:nvPr/>
        </p:nvSpPr>
        <p:spPr>
          <a:xfrm>
            <a:off x="533400" y="1219200"/>
            <a:ext cx="7696200" cy="3600986"/>
          </a:xfrm>
          <a:prstGeom prst="rect">
            <a:avLst/>
          </a:prstGeom>
        </p:spPr>
        <p:txBody>
          <a:bodyPr wrap="square">
            <a:spAutoFit/>
          </a:bodyPr>
          <a:lstStyle/>
          <a:p>
            <a:pPr algn="just"/>
            <a:r>
              <a:rPr lang="en-US" sz="2800" dirty="0" smtClean="0"/>
              <a:t>NU’s mother has been a member of Grameen Bank since 2001 to 2006 (6 years). At first she took a loan of Taka 5,000/- from Grameen Bank. His father used GB loan in his business and repaired their own houses from the income. NU also built their own house from the income of GB loan. They also bought some land. NU’s mother gradually improved their life standard by using GB loan. </a:t>
            </a:r>
            <a:endParaRPr lang="en-US" sz="2800" dirty="0">
              <a:solidFill>
                <a:srgbClr val="FF0000"/>
              </a:solidFill>
            </a:endParaRPr>
          </a:p>
        </p:txBody>
      </p:sp>
    </p:spTree>
    <p:extLst>
      <p:ext uri="{BB962C8B-B14F-4D97-AF65-F5344CB8AC3E}">
        <p14:creationId xmlns="" xmlns:p14="http://schemas.microsoft.com/office/powerpoint/2010/main" val="353006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Proposed Nobin Udyokta business INFO</a:t>
            </a:r>
            <a:endParaRPr lang="en-US" sz="3200" dirty="0">
              <a:solidFill>
                <a:schemeClr val="tx1"/>
              </a:solidFill>
            </a:endParaRPr>
          </a:p>
        </p:txBody>
      </p:sp>
      <p:graphicFrame>
        <p:nvGraphicFramePr>
          <p:cNvPr id="4" name="Group 25"/>
          <p:cNvGraphicFramePr>
            <a:graphicFrameLocks/>
          </p:cNvGraphicFramePr>
          <p:nvPr>
            <p:extLst>
              <p:ext uri="{D42A27DB-BD31-4B8C-83A1-F6EECF244321}">
                <p14:modId xmlns="" xmlns:p14="http://schemas.microsoft.com/office/powerpoint/2010/main" val="344829573"/>
              </p:ext>
            </p:extLst>
          </p:nvPr>
        </p:nvGraphicFramePr>
        <p:xfrm>
          <a:off x="152400" y="990600"/>
          <a:ext cx="8763000" cy="5351782"/>
        </p:xfrm>
        <a:graphic>
          <a:graphicData uri="http://schemas.openxmlformats.org/drawingml/2006/table">
            <a:tbl>
              <a:tblPr/>
              <a:tblGrid>
                <a:gridCol w="2955573"/>
                <a:gridCol w="244828"/>
                <a:gridCol w="5562599"/>
              </a:tblGrid>
              <a:tr h="4342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Business Name </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Adorsho </a:t>
                      </a:r>
                      <a:r>
                        <a:rPr kumimoji="0" lang="en-US" sz="1800" b="0" i="0" u="none" strike="noStrike" cap="none" normalizeH="0" baseline="0" dirty="0" err="1" smtClean="0">
                          <a:ln>
                            <a:noFill/>
                          </a:ln>
                          <a:solidFill>
                            <a:schemeClr val="tx1"/>
                          </a:solidFill>
                          <a:effectLst/>
                          <a:latin typeface="Arial" pitchFamily="34" charset="0"/>
                          <a:cs typeface="Arial" pitchFamily="34" charset="0"/>
                        </a:rPr>
                        <a:t>Motsho</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Khamar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583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Address/ Location</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err="1" smtClean="0">
                          <a:ln>
                            <a:noFill/>
                          </a:ln>
                          <a:solidFill>
                            <a:schemeClr val="tx1"/>
                          </a:solidFill>
                          <a:effectLst/>
                          <a:latin typeface="Arial" pitchFamily="34" charset="0"/>
                          <a:cs typeface="Arial" pitchFamily="34" charset="0"/>
                        </a:rPr>
                        <a:t>Bottola</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Bazar</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800" b="0" i="0" u="none" strike="noStrike" cap="none" normalizeH="0" baseline="0" dirty="0" smtClean="0">
                          <a:ln>
                            <a:noFill/>
                          </a:ln>
                          <a:solidFill>
                            <a:schemeClr val="tx1"/>
                          </a:solidFill>
                          <a:effectLst/>
                          <a:latin typeface="Arial" pitchFamily="34" charset="0"/>
                          <a:cs typeface="Arial" pitchFamily="34" charset="0"/>
                        </a:rPr>
                        <a:t>, Noakhali-3825</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Total Investment in BDT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2,80,000/-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329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i="0" u="none" dirty="0" smtClean="0">
                          <a:solidFill>
                            <a:schemeClr val="tx1"/>
                          </a:solidFill>
                          <a:latin typeface="Arial" pitchFamily="34" charset="0"/>
                          <a:cs typeface="Arial" pitchFamily="34" charset="0"/>
                        </a:rPr>
                        <a:t>Financing</a:t>
                      </a:r>
                      <a:endParaRPr kumimoji="0" lang="en-US" sz="1600" b="1" i="0" u="none" strike="noStrike" cap="none" normalizeH="0" baseline="0" dirty="0" smtClean="0">
                        <a:ln>
                          <a:noFill/>
                        </a:ln>
                        <a:solidFill>
                          <a:srgbClr val="FF0000"/>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Self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BDT</a:t>
                      </a:r>
                      <a:r>
                        <a:rPr kumimoji="0" lang="en-US" sz="1800" b="0" i="0" u="none" strike="noStrike" cap="none" normalizeH="0" baseline="0" dirty="0" smtClean="0">
                          <a:ln>
                            <a:noFill/>
                          </a:ln>
                          <a:solidFill>
                            <a:schemeClr val="tx1"/>
                          </a:solidFill>
                          <a:effectLst/>
                          <a:latin typeface="Arial" pitchFamily="34" charset="0"/>
                          <a:cs typeface="Arial" pitchFamily="34" charset="0"/>
                        </a:rPr>
                        <a:t> 2,00,000/- (from existing business)      71% </a:t>
                      </a:r>
                    </a:p>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Required Investment BDT 80,000/-(as equity)    29%</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4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salary/drawings from business (estimates)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Salary</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052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Business</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 of present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 Estimated % of proposed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(iii) Agreed grace period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30%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30%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 Months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
            <a:ext cx="9144000" cy="7619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4" name="Group 38"/>
          <p:cNvGraphicFramePr>
            <a:graphicFrameLocks noGrp="1"/>
          </p:cNvGraphicFramePr>
          <p:nvPr>
            <p:extLst>
              <p:ext uri="{D42A27DB-BD31-4B8C-83A1-F6EECF244321}">
                <p14:modId xmlns="" xmlns:p14="http://schemas.microsoft.com/office/powerpoint/2010/main" val="3767249710"/>
              </p:ext>
            </p:extLst>
          </p:nvPr>
        </p:nvGraphicFramePr>
        <p:xfrm>
          <a:off x="152399" y="838200"/>
          <a:ext cx="8839201" cy="5500012"/>
        </p:xfrm>
        <a:graphic>
          <a:graphicData uri="http://schemas.openxmlformats.org/drawingml/2006/table">
            <a:tbl>
              <a:tblPr/>
              <a:tblGrid>
                <a:gridCol w="3648852"/>
                <a:gridCol w="1989949"/>
                <a:gridCol w="1894366"/>
                <a:gridCol w="1306034"/>
              </a:tblGrid>
              <a:tr h="59157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Particulars</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Existing Business (BDT)</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Proposed (BDT)</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Total</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(BDT)</a:t>
                      </a:r>
                      <a:endParaRPr kumimoji="0" lang="en-US" sz="1800" b="1"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3802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Arial Narrow" pitchFamily="34" charset="0"/>
                          <a:cs typeface="Times New Roman" pitchFamily="18" charset="0"/>
                        </a:rPr>
                        <a:t>Investments in different categories:</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(1+2)</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90490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sng" strike="noStrike" cap="none" normalizeH="0" baseline="0" dirty="0" smtClean="0">
                          <a:ln>
                            <a:noFill/>
                          </a:ln>
                          <a:solidFill>
                            <a:schemeClr val="tx1"/>
                          </a:solidFill>
                          <a:effectLst/>
                          <a:latin typeface="Arial Narrow" pitchFamily="34" charset="0"/>
                          <a:cs typeface="Times New Roman" pitchFamily="18" charset="0"/>
                        </a:rPr>
                        <a:t>Present Stock Items:</a:t>
                      </a:r>
                      <a:r>
                        <a:rPr lang="en-US" sz="1800" b="0" i="0" u="none" strike="noStrike" baseline="0" dirty="0" smtClean="0">
                          <a:solidFill>
                            <a:srgbClr val="000000"/>
                          </a:solidFill>
                          <a:latin typeface="+mn-lt"/>
                        </a:rPr>
                        <a:t/>
                      </a:r>
                      <a:br>
                        <a:rPr lang="en-US" sz="1800" b="0" i="0" u="none" strike="noStrike" baseline="0" dirty="0" smtClean="0">
                          <a:solidFill>
                            <a:srgbClr val="000000"/>
                          </a:solidFill>
                          <a:latin typeface="+mn-lt"/>
                        </a:rPr>
                      </a:br>
                      <a:r>
                        <a:rPr lang="en-US" sz="1600" b="0" i="0" u="none" strike="noStrike" baseline="0" dirty="0" smtClean="0">
                          <a:solidFill>
                            <a:srgbClr val="000000"/>
                          </a:solidFill>
                          <a:latin typeface="+mn-lt"/>
                        </a:rPr>
                        <a:t>Advance-                                       1,20,000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Different Kinds of Fish                        50,000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Feeds                                                  15,000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Pesticides                                             5,000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Medicine                                                5,000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Electrical Material                                 5,000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2,00,000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mn-lt"/>
                        </a:rPr>
                        <a:t>2,00,000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2193124">
                <a:tc>
                  <a:txBody>
                    <a:bodyPr/>
                    <a:lstStyle/>
                    <a:p>
                      <a:pPr algn="l" fontAlgn="b"/>
                      <a:r>
                        <a:rPr kumimoji="0" lang="en-US" sz="1800" b="1" i="0" u="sng" strike="noStrike" cap="none" normalizeH="0" baseline="0" dirty="0" smtClean="0">
                          <a:ln>
                            <a:noFill/>
                          </a:ln>
                          <a:solidFill>
                            <a:schemeClr val="tx1"/>
                          </a:solidFill>
                          <a:effectLst/>
                          <a:latin typeface="Arial" charset="0"/>
                        </a:rPr>
                        <a:t>Proposed items:</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p>
                      <a:pPr algn="l" fontAlgn="b"/>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Fides                                      35,000</a:t>
                      </a:r>
                    </a:p>
                    <a:p>
                      <a:pPr algn="l" fontAlgn="b"/>
                      <a:r>
                        <a:rPr kumimoji="0" lang="en-US" sz="1800" b="0" i="0" u="none" strike="noStrike" cap="none" normalizeH="0" baseline="0" dirty="0" smtClean="0">
                          <a:ln>
                            <a:noFill/>
                          </a:ln>
                          <a:solidFill>
                            <a:schemeClr val="tx1"/>
                          </a:solidFill>
                          <a:effectLst/>
                          <a:latin typeface="Arial Narrow" pitchFamily="34" charset="0"/>
                          <a:cs typeface="Times New Roman" pitchFamily="18" charset="0"/>
                        </a:rPr>
                        <a:t>Medicine                                10,000</a:t>
                      </a:r>
                    </a:p>
                    <a:p>
                      <a:pPr algn="l" fontAlgn="b"/>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Pesticides                                5,000</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Different Kinds of Fish Kids   30,000</a:t>
                      </a:r>
                    </a:p>
                    <a:p>
                      <a:pPr algn="l" fontAlgn="b"/>
                      <a:endParaRPr kumimoji="0" lang="en-US" sz="1800" b="1" i="0" u="sng"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mn-lt"/>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13719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Total Capital</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2,80,000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67"/>
          <p:cNvGraphicFramePr>
            <a:graphicFrameLocks noGrp="1"/>
          </p:cNvGraphicFramePr>
          <p:nvPr>
            <p:extLst>
              <p:ext uri="{D42A27DB-BD31-4B8C-83A1-F6EECF244321}">
                <p14:modId xmlns="" xmlns:p14="http://schemas.microsoft.com/office/powerpoint/2010/main" val="1942702659"/>
              </p:ext>
            </p:extLst>
          </p:nvPr>
        </p:nvGraphicFramePr>
        <p:xfrm>
          <a:off x="228600" y="1066800"/>
          <a:ext cx="4038600" cy="3317152"/>
        </p:xfrm>
        <a:graphic>
          <a:graphicData uri="http://schemas.openxmlformats.org/drawingml/2006/table">
            <a:tbl>
              <a:tblPr/>
              <a:tblGrid>
                <a:gridCol w="2971800"/>
                <a:gridCol w="1066800"/>
              </a:tblGrid>
              <a:tr h="459188">
                <a:tc gridSpan="2">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Calibri" charset="0"/>
                          <a:cs typeface="Times New Roman" pitchFamily="18" charset="0"/>
                        </a:rPr>
                        <a:t>Present Stock Items</a:t>
                      </a: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r>
              <a:tr h="30281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04800">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Advance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901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Different Kinds of </a:t>
                      </a:r>
                      <a:r>
                        <a:rPr kumimoji="0" lang="en-US" sz="2000" b="0" i="0" u="none" strike="noStrike" cap="none" normalizeH="0" baseline="0" dirty="0" err="1" smtClean="0">
                          <a:ln>
                            <a:noFill/>
                          </a:ln>
                          <a:solidFill>
                            <a:schemeClr val="tx1"/>
                          </a:solidFill>
                          <a:effectLst/>
                          <a:latin typeface="Arial Narrow" pitchFamily="34" charset="0"/>
                          <a:ea typeface="Calibri" charset="0"/>
                          <a:cs typeface="Times New Roman" pitchFamily="18" charset="0"/>
                        </a:rPr>
                        <a:t>Pona</a:t>
                      </a: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 Fish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9080">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Fish Feed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09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cs typeface="Times New Roman" pitchFamily="18" charset="0"/>
                        </a:rPr>
                        <a:t>Medicine </a:t>
                      </a:r>
                      <a:endPar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0520">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Pesticides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Electrical Materials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Present Stock</a:t>
                      </a:r>
                      <a:endPar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2,00,000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5" name="Title 1"/>
          <p:cNvSpPr>
            <a:spLocks noGrp="1"/>
          </p:cNvSpPr>
          <p:nvPr>
            <p:ph type="title"/>
          </p:nvPr>
        </p:nvSpPr>
        <p:spPr>
          <a:xfrm>
            <a:off x="0" y="1"/>
            <a:ext cx="9144000" cy="8381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Group 496"/>
          <p:cNvGraphicFramePr>
            <a:graphicFrameLocks noGrp="1"/>
          </p:cNvGraphicFramePr>
          <p:nvPr>
            <p:extLst>
              <p:ext uri="{D42A27DB-BD31-4B8C-83A1-F6EECF244321}">
                <p14:modId xmlns="" xmlns:p14="http://schemas.microsoft.com/office/powerpoint/2010/main" val="1346557748"/>
              </p:ext>
            </p:extLst>
          </p:nvPr>
        </p:nvGraphicFramePr>
        <p:xfrm>
          <a:off x="4724400" y="1066800"/>
          <a:ext cx="4114800" cy="3270607"/>
        </p:xfrm>
        <a:graphic>
          <a:graphicData uri="http://schemas.openxmlformats.org/drawingml/2006/table">
            <a:tbl>
              <a:tblPr/>
              <a:tblGrid>
                <a:gridCol w="1371600"/>
                <a:gridCol w="1219200"/>
                <a:gridCol w="1524000"/>
              </a:tblGrid>
              <a:tr h="423809">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Calibri" charset="0"/>
                          <a:cs typeface="Arial" charset="0"/>
                        </a:rPr>
                        <a:t>Proposed Items</a:t>
                      </a:r>
                      <a:endParaRPr kumimoji="0" lang="en-US" sz="2000" b="0" i="0" u="none" strike="noStrike" cap="none" normalizeH="0" baseline="0" dirty="0" smtClean="0">
                        <a:ln>
                          <a:noFill/>
                        </a:ln>
                        <a:solidFill>
                          <a:schemeClr val="tx1"/>
                        </a:solidFill>
                        <a:effectLst/>
                        <a:latin typeface="Arial" charset="0"/>
                        <a:ea typeface="Calibri"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rPr>
                        <a:t> Unit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49059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Fish Feed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Calibri" charset="0"/>
                          <a:cs typeface="Times New Roman" pitchFamily="18" charset="0"/>
                        </a:rPr>
                        <a:t>30 Bags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35,000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9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cap="none" normalizeH="0" baseline="0" dirty="0" err="1" smtClean="0">
                          <a:ln>
                            <a:noFill/>
                          </a:ln>
                          <a:solidFill>
                            <a:schemeClr val="tx1"/>
                          </a:solidFill>
                          <a:effectLst/>
                          <a:latin typeface="Arial Narrow" pitchFamily="34" charset="0"/>
                          <a:ea typeface="Calibri" charset="0"/>
                          <a:cs typeface="Times New Roman" pitchFamily="18" charset="0"/>
                        </a:rPr>
                        <a:t>Pona</a:t>
                      </a: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 Fish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30,000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06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cap="none" normalizeH="0" baseline="0" dirty="0" smtClean="0">
                          <a:ln>
                            <a:noFill/>
                          </a:ln>
                          <a:solidFill>
                            <a:schemeClr val="tx1"/>
                          </a:solidFill>
                          <a:effectLst/>
                          <a:latin typeface="Arial Narrow" pitchFamily="34" charset="0"/>
                          <a:cs typeface="Times New Roman" pitchFamily="18" charset="0"/>
                        </a:rPr>
                        <a:t>Medicine </a:t>
                      </a:r>
                      <a:endPar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593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Pesticides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gridSpan="2">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Proposed Stock</a:t>
                      </a: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r" defTabSz="914400" rtl="0" eaLnBrk="0" fontAlgn="base" latinLnBrk="0" hangingPunct="0">
                        <a:lnSpc>
                          <a:spcPct val="8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Calibri" charset="0"/>
                          <a:cs typeface="Times New Roman" pitchFamily="18" charset="0"/>
                        </a:rPr>
                        <a:t>80,000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rm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INFO ON EXISTING BUSINESS OPERATIONS</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4079668269"/>
              </p:ext>
            </p:extLst>
          </p:nvPr>
        </p:nvGraphicFramePr>
        <p:xfrm>
          <a:off x="228600" y="990600"/>
          <a:ext cx="8610599" cy="5568144"/>
        </p:xfrm>
        <a:graphic>
          <a:graphicData uri="http://schemas.openxmlformats.org/drawingml/2006/table">
            <a:tbl>
              <a:tblPr/>
              <a:tblGrid>
                <a:gridCol w="3733800"/>
                <a:gridCol w="2747315"/>
                <a:gridCol w="2129484"/>
              </a:tblGrid>
              <a:tr h="247894">
                <a:tc rowSpan="2">
                  <a:txBody>
                    <a:bodyPr/>
                    <a:lstStyle/>
                    <a:p>
                      <a:pPr algn="ctr" fontAlgn="ctr"/>
                      <a:r>
                        <a:rPr lang="en-US" sz="2000" b="1" i="0" u="none" strike="noStrike" dirty="0">
                          <a:solidFill>
                            <a:srgbClr val="000000"/>
                          </a:solidFill>
                          <a:latin typeface="Calibri"/>
                        </a:rPr>
                        <a:t>Particulars</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n-US" sz="2000" b="1" i="0" u="none" strike="noStrike" dirty="0">
                          <a:solidFill>
                            <a:srgbClr val="000000"/>
                          </a:solidFill>
                          <a:latin typeface="Calibri"/>
                        </a:rPr>
                        <a:t>Existing Business (BDT)</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r>
              <a:tr h="222946">
                <a:tc vMerge="1">
                  <a:txBody>
                    <a:bodyPr/>
                    <a:lstStyle/>
                    <a:p>
                      <a:endParaRPr lang="en-US"/>
                    </a:p>
                  </a:txBody>
                  <a:tcPr/>
                </a:tc>
                <a:tc>
                  <a:txBody>
                    <a:bodyPr/>
                    <a:lstStyle/>
                    <a:p>
                      <a:pPr algn="ctr" fontAlgn="ctr"/>
                      <a:r>
                        <a:rPr lang="en-US" sz="1600" b="1" i="0" u="none" strike="noStrike" dirty="0">
                          <a:solidFill>
                            <a:srgbClr val="000000"/>
                          </a:solidFill>
                          <a:latin typeface="Calibri"/>
                        </a:rPr>
                        <a:t>Monthly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 Yearly </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67416">
                <a:tc>
                  <a:txBody>
                    <a:bodyPr/>
                    <a:lstStyle/>
                    <a:p>
                      <a:pPr algn="l" fontAlgn="b"/>
                      <a:r>
                        <a:rPr lang="en-US" sz="1800" b="0" i="0" u="none" strike="noStrike" dirty="0" smtClean="0">
                          <a:solidFill>
                            <a:srgbClr val="000000"/>
                          </a:solidFill>
                          <a:latin typeface="+mn-lt"/>
                        </a:rPr>
                        <a:t> Sales  (A)</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52,000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6,24,000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mn-lt"/>
                        </a:rPr>
                        <a:t>Less: </a:t>
                      </a:r>
                      <a:r>
                        <a:rPr lang="en-US" sz="1800" b="0" i="1" u="none" strike="noStrike" dirty="0" smtClean="0">
                          <a:solidFill>
                            <a:srgbClr val="000000"/>
                          </a:solidFill>
                          <a:latin typeface="+mn-lt"/>
                        </a:rPr>
                        <a:t>Cost</a:t>
                      </a:r>
                      <a:r>
                        <a:rPr lang="en-US" sz="1800" b="0" i="1" u="none" strike="noStrike" baseline="0" dirty="0" smtClean="0">
                          <a:solidFill>
                            <a:srgbClr val="000000"/>
                          </a:solidFill>
                          <a:latin typeface="+mn-lt"/>
                        </a:rPr>
                        <a:t> of  sales (B)</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36,400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4,36,800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 Gross Profit</a:t>
                      </a:r>
                      <a:r>
                        <a:rPr lang="en-US" sz="1800" b="0" i="0" u="none" strike="noStrike" dirty="0" smtClean="0">
                          <a:solidFill>
                            <a:srgbClr val="000000"/>
                          </a:solidFill>
                          <a:latin typeface="+mn-lt"/>
                        </a:rPr>
                        <a:t>   (C) [C=(A-B)]  </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15,600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1,87,200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mn-lt"/>
                        </a:rPr>
                        <a:t>Less: </a:t>
                      </a:r>
                      <a:r>
                        <a:rPr lang="en-US" sz="1800" b="0" i="1" u="none" strike="noStrike" dirty="0" smtClean="0">
                          <a:solidFill>
                            <a:srgbClr val="000000"/>
                          </a:solidFill>
                          <a:latin typeface="+mn-lt"/>
                        </a:rPr>
                        <a:t>Operating</a:t>
                      </a:r>
                      <a:r>
                        <a:rPr lang="en-US" sz="1800" b="0" i="1" u="none" strike="noStrike" baseline="0" dirty="0" smtClean="0">
                          <a:solidFill>
                            <a:srgbClr val="000000"/>
                          </a:solidFill>
                          <a:latin typeface="+mn-lt"/>
                        </a:rPr>
                        <a:t> Costs</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mn-lt"/>
                        </a:rPr>
                        <a:t>Electricity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400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4,800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Generator bill</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150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1,800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Pond </a:t>
                      </a:r>
                      <a:r>
                        <a:rPr lang="en-US" sz="1800" b="0" i="0" u="none" strike="noStrike" dirty="0">
                          <a:solidFill>
                            <a:srgbClr val="000000"/>
                          </a:solidFill>
                          <a:latin typeface="+mn-lt"/>
                        </a:rPr>
                        <a:t>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2,000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24,000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mn-lt"/>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100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1,200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Mobile bill</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700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8,400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Present salary/Drawings- </a:t>
                      </a:r>
                      <a:r>
                        <a:rPr lang="en-US" sz="1800" b="0" i="0" u="none" strike="noStrike" dirty="0">
                          <a:solidFill>
                            <a:srgbClr val="000000"/>
                          </a:solidFill>
                          <a:latin typeface="+mn-lt"/>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6,000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72,000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Conveyance or Transport</a:t>
                      </a:r>
                      <a:r>
                        <a:rPr lang="en-US" sz="1800" b="0" i="0" u="none" strike="noStrike" dirty="0">
                          <a:solidFill>
                            <a:srgbClr val="000000"/>
                          </a:solidFill>
                          <a:latin typeface="+mn-lt"/>
                        </a:rPr>
                        <a:t>]</a:t>
                      </a:r>
                      <a:endParaRPr lang="en-US" sz="1800" b="0" i="0" u="none" strike="noStrike" dirty="0" smtClean="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400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4,800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Others (fees, Entertainment, TL renew)</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500</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6,000</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Non Cash Item:</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4980">
                <a:tc>
                  <a:txBody>
                    <a:bodyPr/>
                    <a:lstStyle/>
                    <a:p>
                      <a:pPr algn="l" fontAlgn="b"/>
                      <a:r>
                        <a:rPr lang="en-US" sz="1800" b="0" i="0" u="none" strike="noStrike" dirty="0">
                          <a:solidFill>
                            <a:srgbClr val="000000"/>
                          </a:solidFill>
                          <a:latin typeface="+mn-lt"/>
                        </a:rPr>
                        <a:t>Depreciation </a:t>
                      </a:r>
                      <a:r>
                        <a:rPr lang="en-US" sz="1800" b="0" i="0" u="none" strike="noStrike" dirty="0" smtClean="0">
                          <a:solidFill>
                            <a:srgbClr val="000000"/>
                          </a:solidFill>
                          <a:latin typeface="+mn-lt"/>
                        </a:rPr>
                        <a:t>Expenses(5,000*20%  )</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83</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a:rPr>
                        <a:t>996</a:t>
                      </a:r>
                      <a:endParaRPr lang="en-US" sz="20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smtClean="0">
                          <a:solidFill>
                            <a:srgbClr val="000000"/>
                          </a:solidFill>
                          <a:latin typeface="+mn-lt"/>
                        </a:rPr>
                        <a:t>Total Operating Cost (F)</a:t>
                      </a:r>
                      <a:endParaRPr lang="en-US" sz="1800" b="0" i="1"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10,333</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t>1,23,996</a:t>
                      </a:r>
                      <a:endParaRPr lang="en-US" sz="20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1" i="0" u="none" strike="noStrike" dirty="0" smtClean="0">
                          <a:solidFill>
                            <a:srgbClr val="000000"/>
                          </a:solidFill>
                          <a:latin typeface="+mn-lt"/>
                        </a:rPr>
                        <a:t>Net Profit (E-F):</a:t>
                      </a:r>
                      <a:endParaRPr lang="en-US" sz="1800" b="1"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b="1" dirty="0" smtClean="0"/>
                        <a:t>5,267</a:t>
                      </a:r>
                      <a:endParaRPr lang="en-US" sz="20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000" b="1" dirty="0" smtClean="0"/>
                        <a:t>63,204</a:t>
                      </a:r>
                      <a:endParaRPr lang="en-US" sz="20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382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Financial</a:t>
            </a:r>
            <a:r>
              <a:rPr lang="en-US" sz="32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Projection of NU Business plan</a:t>
            </a:r>
          </a:p>
        </p:txBody>
      </p:sp>
      <p:graphicFrame>
        <p:nvGraphicFramePr>
          <p:cNvPr id="4" name="Group 202"/>
          <p:cNvGraphicFramePr>
            <a:graphicFrameLocks noGrp="1"/>
          </p:cNvGraphicFramePr>
          <p:nvPr>
            <p:extLst>
              <p:ext uri="{D42A27DB-BD31-4B8C-83A1-F6EECF244321}">
                <p14:modId xmlns="" xmlns:p14="http://schemas.microsoft.com/office/powerpoint/2010/main" val="2421707327"/>
              </p:ext>
            </p:extLst>
          </p:nvPr>
        </p:nvGraphicFramePr>
        <p:xfrm>
          <a:off x="152400" y="866622"/>
          <a:ext cx="8839200" cy="5838978"/>
        </p:xfrm>
        <a:graphic>
          <a:graphicData uri="http://schemas.openxmlformats.org/drawingml/2006/table">
            <a:tbl>
              <a:tblPr/>
              <a:tblGrid>
                <a:gridCol w="2725889"/>
                <a:gridCol w="1031136"/>
                <a:gridCol w="1031134"/>
                <a:gridCol w="957633"/>
                <a:gridCol w="1031136"/>
                <a:gridCol w="1031136"/>
                <a:gridCol w="1031136"/>
              </a:tblGrid>
              <a:tr h="236290">
                <a:tc row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2400" b="1" i="0" u="none" strike="noStrike" cap="none" normalizeH="0" baseline="0" dirty="0" smtClean="0">
                          <a:ln>
                            <a:noFill/>
                          </a:ln>
                          <a:solidFill>
                            <a:srgbClr val="000000"/>
                          </a:solidFill>
                          <a:effectLst/>
                          <a:latin typeface="+mn-lt"/>
                        </a:rPr>
                        <a:t>Particulars</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rgbClr val="000000"/>
                          </a:solidFill>
                          <a:effectLst/>
                          <a:latin typeface="Arial" pitchFamily="34" charset="0"/>
                        </a:rPr>
                        <a:t>Year 1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grid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rgbClr val="000000"/>
                          </a:solidFill>
                          <a:effectLst/>
                          <a:latin typeface="Arial" pitchFamily="34" charset="0"/>
                        </a:rPr>
                        <a:t>Year 2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grid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1" i="0" u="none" strike="noStrike" cap="none" normalizeH="0" baseline="0" dirty="0" smtClean="0">
                          <a:ln>
                            <a:noFill/>
                          </a:ln>
                          <a:solidFill>
                            <a:srgbClr val="000000"/>
                          </a:solidFill>
                          <a:effectLst/>
                          <a:latin typeface="Arial" pitchFamily="34" charset="0"/>
                        </a:rPr>
                        <a:t>Year 3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03700">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Monthly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30201">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 Sales (A)</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52,000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6,24,000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52,000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6,24,000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52,000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6,24,000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0201">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Less: Cost of  Sale (B)</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36,400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4,36,800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36,400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4,36,800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36,400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4,36,800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0201">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Gross Profit (A-B)=(C) </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15,600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1,87,200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15,600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1,87,200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15,600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rPr>
                        <a:t>1,87,200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0201">
                <a:tc>
                  <a:txBody>
                    <a:bodyPr/>
                    <a:lstStyle/>
                    <a:p>
                      <a:pPr algn="l" fontAlgn="b"/>
                      <a:r>
                        <a:rPr lang="en-US" sz="1300" b="0" i="1" u="none" strike="noStrike" dirty="0">
                          <a:solidFill>
                            <a:srgbClr val="000000"/>
                          </a:solidFill>
                          <a:latin typeface="Calibri"/>
                        </a:rPr>
                        <a:t>Less: </a:t>
                      </a:r>
                      <a:r>
                        <a:rPr lang="en-US" sz="1300" b="0" i="1" u="none" strike="noStrike" dirty="0" smtClean="0">
                          <a:solidFill>
                            <a:srgbClr val="000000"/>
                          </a:solidFill>
                          <a:latin typeface="Calibri"/>
                        </a:rPr>
                        <a:t>Operating</a:t>
                      </a:r>
                      <a:r>
                        <a:rPr lang="en-US" sz="1300" b="0" i="1" u="none" strike="noStrike" baseline="0" dirty="0" smtClean="0">
                          <a:solidFill>
                            <a:srgbClr val="000000"/>
                          </a:solidFill>
                          <a:latin typeface="Calibri"/>
                        </a:rPr>
                        <a:t> Costs</a:t>
                      </a:r>
                      <a:endParaRPr lang="en-US" sz="13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7505">
                <a:tc>
                  <a:txBody>
                    <a:bodyPr/>
                    <a:lstStyle/>
                    <a:p>
                      <a:pPr algn="l" fontAlgn="b"/>
                      <a:r>
                        <a:rPr lang="en-US" sz="1300" b="0" i="0" u="none" strike="noStrike" dirty="0">
                          <a:solidFill>
                            <a:srgbClr val="000000"/>
                          </a:solidFill>
                          <a:latin typeface="Calibri"/>
                        </a:rPr>
                        <a:t>Electricity </a:t>
                      </a:r>
                      <a:r>
                        <a:rPr lang="en-US" sz="1300" b="0" i="0" u="none" strike="noStrike" dirty="0" smtClean="0">
                          <a:solidFill>
                            <a:srgbClr val="000000"/>
                          </a:solidFill>
                          <a:latin typeface="Calibri"/>
                        </a:rPr>
                        <a:t>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400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4,800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400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4,800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400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4,800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7505">
                <a:tc>
                  <a:txBody>
                    <a:bodyPr/>
                    <a:lstStyle/>
                    <a:p>
                      <a:pPr algn="l" fontAlgn="b"/>
                      <a:r>
                        <a:rPr lang="en-US" sz="1300" b="0" i="0" u="none" strike="noStrike" dirty="0" smtClean="0">
                          <a:solidFill>
                            <a:srgbClr val="000000"/>
                          </a:solidFill>
                          <a:latin typeface="Calibri"/>
                        </a:rPr>
                        <a:t>Generator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150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1,800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150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1,800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150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1,800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7505">
                <a:tc>
                  <a:txBody>
                    <a:bodyPr/>
                    <a:lstStyle/>
                    <a:p>
                      <a:pPr algn="l" fontAlgn="b"/>
                      <a:r>
                        <a:rPr lang="en-US" sz="13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2,000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24,000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2,000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24,000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2,000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24,000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7505">
                <a:tc>
                  <a:txBody>
                    <a:bodyPr/>
                    <a:lstStyle/>
                    <a:p>
                      <a:pPr algn="l" fontAlgn="b"/>
                      <a:r>
                        <a:rPr lang="en-US" sz="13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1,200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1,200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1,200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7505">
                <a:tc>
                  <a:txBody>
                    <a:bodyPr/>
                    <a:lstStyle/>
                    <a:p>
                      <a:pPr algn="l" fontAlgn="b"/>
                      <a:r>
                        <a:rPr lang="en-US" sz="1300" b="0" i="0" u="none" strike="noStrike" baseline="0" dirty="0" smtClean="0">
                          <a:solidFill>
                            <a:srgbClr val="000000"/>
                          </a:solidFill>
                          <a:latin typeface="+mn-lt"/>
                        </a:rPr>
                        <a:t>Mobile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700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8,400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700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8,400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700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8,400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7505">
                <a:tc>
                  <a:txBody>
                    <a:bodyPr/>
                    <a:lstStyle/>
                    <a:p>
                      <a:pPr algn="l" fontAlgn="b"/>
                      <a:r>
                        <a:rPr lang="en-US" sz="1300" b="0" i="0" u="none" strike="noStrike" dirty="0" smtClean="0">
                          <a:solidFill>
                            <a:srgbClr val="000000"/>
                          </a:solidFill>
                          <a:latin typeface="Calibri"/>
                        </a:rPr>
                        <a:t>Present salary/Drawings- </a:t>
                      </a:r>
                      <a:r>
                        <a:rPr lang="en-US" sz="13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6,000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72,000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6,000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72,000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6,000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72,000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3701">
                <a:tc>
                  <a:txBody>
                    <a:bodyPr/>
                    <a:lstStyle/>
                    <a:p>
                      <a:pPr algn="l" fontAlgn="b"/>
                      <a:r>
                        <a:rPr lang="en-US" sz="1300" b="0" i="0" u="none" strike="noStrike" dirty="0" smtClean="0">
                          <a:solidFill>
                            <a:srgbClr val="000000"/>
                          </a:solidFill>
                          <a:latin typeface="Calibri"/>
                        </a:rPr>
                        <a:t>Conveyance or Transport</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400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4,800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400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4,800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400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4,800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08826">
                <a:tc>
                  <a:txBody>
                    <a:bodyPr/>
                    <a:lstStyle/>
                    <a:p>
                      <a:pPr algn="l" fontAlgn="b"/>
                      <a:r>
                        <a:rPr lang="en-US" sz="1300" b="0" i="0" u="none" strike="noStrike" dirty="0" smtClean="0">
                          <a:solidFill>
                            <a:srgbClr val="000000"/>
                          </a:solidFill>
                          <a:latin typeface="Calibri"/>
                        </a:rPr>
                        <a:t>Others (fees, Entertainment, TL renew)</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500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6,000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500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6,000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500</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6,000</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370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Non Cash Item:</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370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Depreciation Expenses</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83</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996</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83</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996</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83</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800" b="0" i="0" u="none" strike="noStrike" dirty="0" smtClean="0">
                          <a:solidFill>
                            <a:srgbClr val="000000"/>
                          </a:solidFill>
                          <a:latin typeface="+mn-lt"/>
                        </a:rPr>
                        <a:t>996</a:t>
                      </a:r>
                      <a:endParaRPr lang="en-US" sz="1800" b="0" i="0" u="none" strike="noStrike" dirty="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370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Total Operating  Cost</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10,333</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1,23,996</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10,333</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1,23,996</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10,333</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800" b="0" dirty="0" smtClean="0">
                          <a:latin typeface="+mn-lt"/>
                        </a:rPr>
                        <a:t>1,23,996</a:t>
                      </a:r>
                      <a:endParaRPr lang="en-US" sz="1800" b="0" dirty="0">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0201">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Net Profit (C-D) = (E)</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cs typeface="Arial" pitchFamily="34" charset="0"/>
                        </a:rPr>
                        <a:t>5,267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cs typeface="Arial" pitchFamily="34" charset="0"/>
                        </a:rPr>
                        <a:t>63,204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cs typeface="Arial" pitchFamily="34" charset="0"/>
                        </a:rPr>
                        <a:t>5,267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cs typeface="Arial" pitchFamily="34" charset="0"/>
                        </a:rPr>
                        <a:t>63,204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cs typeface="Arial" pitchFamily="34" charset="0"/>
                        </a:rPr>
                        <a:t>5,267</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cs typeface="Arial" pitchFamily="34" charset="0"/>
                        </a:rPr>
                        <a:t>63,204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0201">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GT payback</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0201">
                <a:tc>
                  <a:txBody>
                    <a:bodyPr/>
                    <a:lstStyle/>
                    <a:p>
                      <a:pPr marL="0" marR="0" lvl="0" indent="0" algn="l" defTabSz="914400" rtl="0" eaLnBrk="1" fontAlgn="b" latinLnBrk="0" hangingPunct="1">
                        <a:lnSpc>
                          <a:spcPct val="100000"/>
                        </a:lnSpc>
                        <a:spcBef>
                          <a:spcPct val="5000"/>
                        </a:spcBef>
                        <a:spcAft>
                          <a:spcPct val="500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Retained  Income:</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Arial" pitchFamily="34" charset="0"/>
                        </a:rPr>
                        <a:t>31,204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Arial" pitchFamily="34" charset="0"/>
                        </a:rPr>
                        <a:t>31,204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Arial" pitchFamily="34" charset="0"/>
                        </a:rPr>
                        <a:t>31,204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8799</TotalTime>
  <Words>1087</Words>
  <Application>Microsoft Office PowerPoint</Application>
  <PresentationFormat>On-screen Show (4:3)</PresentationFormat>
  <Paragraphs>438</Paragraphs>
  <Slides>21</Slides>
  <Notes>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Proposed Nobin Udyokta business INFO</vt:lpstr>
      <vt:lpstr>Present &amp; Proposed Investment Breakdown</vt:lpstr>
      <vt:lpstr>Present &amp; Proposed Investment Breakdown</vt:lpstr>
      <vt:lpstr>INFO ON EXISTING BUSINESS OPERATIONS</vt:lpstr>
      <vt:lpstr>Financial Projection of NU Business plan</vt:lpstr>
      <vt:lpstr>Cash flow projection on  business plan (Rec. &amp; Pay.)</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Emon Livestock Farm</dc:title>
  <dc:creator>anwar</dc:creator>
  <cp:lastModifiedBy>user</cp:lastModifiedBy>
  <cp:revision>1370</cp:revision>
  <dcterms:created xsi:type="dcterms:W3CDTF">2013-07-17T08:10:50Z</dcterms:created>
  <dcterms:modified xsi:type="dcterms:W3CDTF">2017-01-19T05:07:28Z</dcterms:modified>
</cp:coreProperties>
</file>