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27"/>
  </p:notesMasterIdLst>
  <p:handoutMasterIdLst>
    <p:handoutMasterId r:id="rId28"/>
  </p:handoutMasterIdLst>
  <p:sldIdLst>
    <p:sldId id="307" r:id="rId2"/>
    <p:sldId id="258" r:id="rId3"/>
    <p:sldId id="303" r:id="rId4"/>
    <p:sldId id="310" r:id="rId5"/>
    <p:sldId id="261" r:id="rId6"/>
    <p:sldId id="263" r:id="rId7"/>
    <p:sldId id="321" r:id="rId8"/>
    <p:sldId id="301" r:id="rId9"/>
    <p:sldId id="264" r:id="rId10"/>
    <p:sldId id="265" r:id="rId11"/>
    <p:sldId id="309" r:id="rId12"/>
    <p:sldId id="368" r:id="rId13"/>
    <p:sldId id="347" r:id="rId14"/>
    <p:sldId id="348" r:id="rId15"/>
    <p:sldId id="369" r:id="rId16"/>
    <p:sldId id="363" r:id="rId17"/>
    <p:sldId id="349" r:id="rId18"/>
    <p:sldId id="350" r:id="rId19"/>
    <p:sldId id="353" r:id="rId20"/>
    <p:sldId id="370" r:id="rId21"/>
    <p:sldId id="354" r:id="rId22"/>
    <p:sldId id="365" r:id="rId23"/>
    <p:sldId id="367" r:id="rId24"/>
    <p:sldId id="366" r:id="rId25"/>
    <p:sldId id="308" r:id="rId26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94" autoAdjust="0"/>
    <p:restoredTop sz="79574" autoAdjust="0"/>
  </p:normalViewPr>
  <p:slideViewPr>
    <p:cSldViewPr>
      <p:cViewPr>
        <p:scale>
          <a:sx n="66" d="100"/>
          <a:sy n="66" d="100"/>
        </p:scale>
        <p:origin x="-151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3108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11DBCF-41FE-4BEB-ADD0-C83C4BBF800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586C29-E9AC-426F-81B7-2FBACEAAF4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13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460225-E1BF-405C-AD20-B4527446C85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BD04D1-64FA-4A01-A8A7-28C44925EC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0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5"/>
          <p:cNvSpPr>
            <a:spLocks noGrp="1"/>
          </p:cNvSpPr>
          <p:nvPr/>
        </p:nvSpPr>
        <p:spPr bwMode="auto">
          <a:xfrm>
            <a:off x="0" y="6019800"/>
            <a:ext cx="3048000" cy="83820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Project by: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Sahab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Uddin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Identified by: Md.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Billal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Hossain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Verified By : Md. Zahidul Kabir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12"/>
          <p:cNvSpPr txBox="1">
            <a:spLocks noChangeArrowheads="1"/>
          </p:cNvSpPr>
          <p:nvPr/>
        </p:nvSpPr>
        <p:spPr bwMode="auto">
          <a:xfrm>
            <a:off x="6019800" y="6477000"/>
            <a:ext cx="2438400" cy="339186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2065" tIns="46033" rIns="92065" bIns="460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Lucida Sans Unicode" pitchFamily="34" charset="0"/>
              </a:rPr>
              <a:t>GRAMEEN TRUST</a:t>
            </a:r>
          </a:p>
        </p:txBody>
      </p:sp>
      <p:pic>
        <p:nvPicPr>
          <p:cNvPr id="2053" name="Picture 7" descr="GT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198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34200" y="5892225"/>
            <a:ext cx="1524000" cy="584775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dirty="0" smtClean="0">
                <a:latin typeface="+mn-lt"/>
              </a:rPr>
              <a:t>Noakhali Unit</a:t>
            </a:r>
          </a:p>
          <a:p>
            <a:pPr algn="ctr"/>
            <a:r>
              <a:rPr lang="en-US" sz="1600" dirty="0" smtClean="0">
                <a:latin typeface="+mn-lt"/>
              </a:rPr>
              <a:t>Region -2</a:t>
            </a:r>
            <a:endParaRPr lang="en-US" sz="1600" dirty="0"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</a:pPr>
            <a:r>
              <a:rPr lang="en-US" sz="6000" b="1" spc="3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Emon</a:t>
            </a:r>
            <a:r>
              <a:rPr lang="en-US" sz="60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Tea Store</a:t>
            </a:r>
            <a:r>
              <a:rPr kumimoji="0" lang="en-US" sz="6000" b="1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60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6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32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ea typeface="+mn-ea"/>
                <a:cs typeface="Times New Roman" pitchFamily="18" charset="0"/>
              </a:rPr>
              <a:t>Cash</a:t>
            </a:r>
            <a:r>
              <a:rPr lang="en-US" sz="32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32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ea typeface="+mn-ea"/>
                <a:cs typeface="Times New Roman" pitchFamily="18" charset="0"/>
              </a:rPr>
              <a:t>flow projection on  business plan (Rec. &amp; Pay.)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8924475"/>
              </p:ext>
            </p:extLst>
          </p:nvPr>
        </p:nvGraphicFramePr>
        <p:xfrm>
          <a:off x="228599" y="1143000"/>
          <a:ext cx="8762999" cy="5259134"/>
        </p:xfrm>
        <a:graphic>
          <a:graphicData uri="http://schemas.openxmlformats.org/drawingml/2006/table">
            <a:tbl>
              <a:tblPr/>
              <a:tblGrid>
                <a:gridCol w="631566"/>
                <a:gridCol w="3787382"/>
                <a:gridCol w="1501997"/>
                <a:gridCol w="1421027"/>
                <a:gridCol w="1421027"/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Sl #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 1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 2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Year 3 (BDT)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Infusion by Investor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Profit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62,196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76,596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90,996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Depreciation (Non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cash item)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2,004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2,004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2,004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Opening Balance of 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36,200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86,800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1,34,200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1,14,800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1,79800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Purchase of Product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Payment of GB Loan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6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Pay Back 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Including ownership Tr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 Fee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28,000</a:t>
                      </a:r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28,000</a:t>
                      </a:r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28,000</a:t>
                      </a:r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98,000</a:t>
                      </a:r>
                      <a:endParaRPr lang="en-US" sz="2000" b="1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28,000</a:t>
                      </a:r>
                      <a:endParaRPr lang="en-US" sz="2000" b="1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28,000</a:t>
                      </a:r>
                      <a:endParaRPr lang="en-US" sz="2000" b="1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Net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36,200</a:t>
                      </a:r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86,800</a:t>
                      </a:r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1,15,800</a:t>
                      </a:r>
                      <a:endParaRPr lang="en-US" sz="2000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8" name="Group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67899741"/>
              </p:ext>
            </p:extLst>
          </p:nvPr>
        </p:nvGraphicFramePr>
        <p:xfrm>
          <a:off x="381000" y="1158264"/>
          <a:ext cx="8458200" cy="4480536"/>
        </p:xfrm>
        <a:graphic>
          <a:graphicData uri="http://schemas.openxmlformats.org/drawingml/2006/table">
            <a:tbl>
              <a:tblPr/>
              <a:tblGrid>
                <a:gridCol w="4343400"/>
                <a:gridCol w="4114800"/>
              </a:tblGrid>
              <a:tr h="2209800">
                <a:tc>
                  <a:txBody>
                    <a:bodyPr/>
                    <a:lstStyle/>
                    <a:p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TRENGTH</a:t>
                      </a:r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Skilled &amp; </a:t>
                      </a: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experienced</a:t>
                      </a:r>
                      <a:endParaRPr lang="en-US" b="1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Well known in locality.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  Quality services.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US" sz="54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W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EAKNESS</a:t>
                      </a:r>
                    </a:p>
                    <a:p>
                      <a:pPr marL="0" algn="l" defTabSz="914400" rtl="0" eaLnBrk="1" latinLnBrk="0" hangingPunct="1"/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Less</a:t>
                      </a:r>
                      <a:r>
                        <a:rPr lang="en-US" sz="18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  Capital  </a:t>
                      </a:r>
                      <a:endParaRPr lang="en-US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  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1591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4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PPORTUNITIES</a:t>
                      </a:r>
                    </a:p>
                    <a:p>
                      <a:pPr marL="0" algn="l" defTabSz="914400" rtl="0" eaLnBrk="1" latinLnBrk="0" hangingPunct="1"/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Shop position is in the center point of business area.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Beside main </a:t>
                      </a:r>
                      <a:r>
                        <a:rPr lang="en-US" sz="1800" b="1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 road.</a:t>
                      </a: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40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HREATS</a:t>
                      </a:r>
                    </a:p>
                    <a:p>
                      <a:pPr marL="0" algn="l" defTabSz="914400" rtl="0" eaLnBrk="1" latinLnBrk="0" hangingPunct="1">
                        <a:buFont typeface="Wingdings" pitchFamily="2" charset="2"/>
                        <a:buChar char="Ø"/>
                      </a:pP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Fire 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Theft.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SWOT</a:t>
            </a:r>
            <a:r>
              <a:rPr lang="en-US" sz="3400" b="1" dirty="0">
                <a:solidFill>
                  <a:schemeClr val="tx1"/>
                </a:solidFill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Analysis</a:t>
            </a:r>
          </a:p>
          <a:p>
            <a:pPr algn="ctr">
              <a:defRPr/>
            </a:pPr>
            <a:endParaRPr lang="en-US" sz="3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5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9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21094103"/>
              </p:ext>
            </p:extLst>
          </p:nvPr>
        </p:nvGraphicFramePr>
        <p:xfrm>
          <a:off x="112359" y="762000"/>
          <a:ext cx="8803041" cy="5839760"/>
        </p:xfrm>
        <a:graphic>
          <a:graphicData uri="http://schemas.openxmlformats.org/drawingml/2006/table">
            <a:tbl>
              <a:tblPr/>
              <a:tblGrid>
                <a:gridCol w="3657601"/>
                <a:gridCol w="268641"/>
                <a:gridCol w="4876799"/>
              </a:tblGrid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Sahab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Uddin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80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Permanent Address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Rosulpr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Bangla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Bazar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Begumgonj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Noakhali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-3822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10-Mar-1984 (33 Years)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Marital status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Married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02 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siblings: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 Brothers,      04 Sisters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Parent’s and GB related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(i) Who is GB member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Mother’s name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Father’s name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(iv) GB member’s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  <a:defRPr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Further Information: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(v) Who pays GB loan installment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(vi) Mobile lady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(vii) Grameen Education Loan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 startAt="8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other loan like GCCN, GKF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Mother                                 Father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Salma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Begum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Saydul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Haque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Branch: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Jirtoli,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Begumgonj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Centre :0  Group  : 0, Loanee no.: 0, Member since: 2002To Drop out 2008   First loan: 5,000/=, Existing loan: 20,000,  Outstanding: 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Nil.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N/A.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Class Six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6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</a:t>
            </a:r>
            <a:endParaRPr kumimoji="0" lang="en-US" sz="2800" b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0" y="2993978"/>
            <a:ext cx="762000" cy="2826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0200" y="2971800"/>
            <a:ext cx="7620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746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6" descr="blogexpl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124200"/>
            <a:ext cx="31496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33600" y="304800"/>
            <a:ext cx="4876800" cy="155734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Presented </a:t>
            </a:r>
            <a:r>
              <a:rPr lang="en-US" sz="2800" b="1" dirty="0" smtClean="0">
                <a:latin typeface="Arial" charset="0"/>
              </a:rPr>
              <a:t>at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SB Internal Design </a:t>
            </a:r>
            <a:r>
              <a:rPr lang="en-US" sz="2800" b="1" dirty="0">
                <a:latin typeface="Arial" charset="0"/>
              </a:rPr>
              <a:t>Lab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On </a:t>
            </a:r>
            <a:r>
              <a:rPr lang="en-US" sz="2800" b="1" dirty="0" smtClean="0">
                <a:latin typeface="Arial" charset="0"/>
              </a:rPr>
              <a:t>January, </a:t>
            </a:r>
            <a:r>
              <a:rPr lang="en-US" sz="2800" b="1" dirty="0" smtClean="0">
                <a:latin typeface="Arial" charset="0"/>
              </a:rPr>
              <a:t>2017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029200"/>
            <a:ext cx="289560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cs typeface="Times New Roman" pitchFamily="18" charset="0"/>
              </a:rPr>
              <a:t>For more information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r>
              <a:rPr lang="en-US" sz="2000" dirty="0" smtClean="0">
                <a:cs typeface="Times New Roman" pitchFamily="18" charset="0"/>
              </a:rPr>
              <a:t>Grameen Trust</a:t>
            </a:r>
          </a:p>
          <a:p>
            <a:r>
              <a:rPr lang="en-US" sz="2000" dirty="0" smtClean="0">
                <a:cs typeface="Times New Roman" pitchFamily="18" charset="0"/>
              </a:rPr>
              <a:t> Phone No : 9017038</a:t>
            </a:r>
          </a:p>
          <a:p>
            <a:r>
              <a:rPr lang="en-US" sz="2000" dirty="0" err="1" smtClean="0">
                <a:cs typeface="Arial" pitchFamily="34" charset="0"/>
              </a:rPr>
              <a:t>Sahab</a:t>
            </a:r>
            <a:r>
              <a:rPr lang="en-US" sz="2000" dirty="0" smtClean="0">
                <a:cs typeface="Arial" pitchFamily="34" charset="0"/>
              </a:rPr>
              <a:t> </a:t>
            </a:r>
            <a:r>
              <a:rPr lang="en-US" sz="2000" dirty="0" err="1" smtClean="0">
                <a:cs typeface="Arial" pitchFamily="34" charset="0"/>
              </a:rPr>
              <a:t>Uddin</a:t>
            </a:r>
            <a:endParaRPr lang="en-US" sz="2000" dirty="0" smtClean="0">
              <a:cs typeface="Arial" pitchFamily="34" charset="0"/>
            </a:endParaRPr>
          </a:p>
          <a:p>
            <a:r>
              <a:rPr lang="en-US" sz="2000" dirty="0" smtClean="0"/>
              <a:t> </a:t>
            </a:r>
            <a:r>
              <a:rPr lang="en-US" sz="2000" dirty="0" smtClean="0">
                <a:cs typeface="Times New Roman" pitchFamily="18" charset="0"/>
              </a:rPr>
              <a:t>Cell No: </a:t>
            </a: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- 01824-411795</a:t>
            </a:r>
            <a:endParaRPr 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2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3173671"/>
              </p:ext>
            </p:extLst>
          </p:nvPr>
        </p:nvGraphicFramePr>
        <p:xfrm>
          <a:off x="228600" y="838200"/>
          <a:ext cx="8686800" cy="5291198"/>
        </p:xfrm>
        <a:graphic>
          <a:graphicData uri="http://schemas.openxmlformats.org/drawingml/2006/table">
            <a:tbl>
              <a:tblPr/>
              <a:tblGrid>
                <a:gridCol w="3107972"/>
                <a:gridCol w="244828"/>
                <a:gridCol w="5334000"/>
              </a:tblGrid>
              <a:tr h="109876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Occupation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Tea Store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Collect raw materials from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Chowmuhani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Bazar.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Local Consumer are the target customer group.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8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Initial Investment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20,000/=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51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Trade License No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232/2016-2017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453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Experience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Training 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08 Years</a:t>
                      </a:r>
                    </a:p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Received training from Chowmohani Bazar for 02years.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05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Income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05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Liabilities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05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Contact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+8801824-411795(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This number will be registered in SBMS System for Daily SMS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89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Project Source/Reference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Noakhali Unit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 (cont…)</a:t>
            </a:r>
            <a:endParaRPr kumimoji="0" lang="en-US" sz="2400" b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23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800" b="1" i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brief history of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GB loan utilization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by Family</a:t>
            </a:r>
          </a:p>
          <a:p>
            <a:pPr lvl="0" algn="ctr">
              <a:spcBef>
                <a:spcPct val="0"/>
              </a:spcBef>
              <a:defRPr/>
            </a:pPr>
            <a:endParaRPr kumimoji="0" lang="en-US" sz="2800" b="1" i="1" u="non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676400"/>
            <a:ext cx="7696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NU’s mother has been a member of Grameen Bank </a:t>
            </a:r>
            <a:r>
              <a:rPr lang="en-US" sz="2800" dirty="0" smtClean="0"/>
              <a:t>from </a:t>
            </a:r>
            <a:r>
              <a:rPr lang="en-US" sz="2800" dirty="0" smtClean="0"/>
              <a:t>2002 </a:t>
            </a:r>
            <a:r>
              <a:rPr lang="en-US" sz="2800" dirty="0" smtClean="0"/>
              <a:t>and drop </a:t>
            </a:r>
            <a:r>
              <a:rPr lang="en-US" sz="2800" dirty="0" smtClean="0"/>
              <a:t>o</a:t>
            </a:r>
            <a:r>
              <a:rPr lang="en-US" sz="2800" dirty="0" smtClean="0"/>
              <a:t>ut in 2008 (</a:t>
            </a:r>
            <a:r>
              <a:rPr lang="en-US" sz="2800" dirty="0" smtClean="0"/>
              <a:t>6 Years). At first she took a loan of Taka </a:t>
            </a:r>
            <a:r>
              <a:rPr lang="en-US" sz="2800" dirty="0" smtClean="0"/>
              <a:t>5,000/- </a:t>
            </a:r>
            <a:r>
              <a:rPr lang="en-US" sz="2800" dirty="0" smtClean="0"/>
              <a:t>from Grameen Bank. His father used GB loan in his business and repaired their own </a:t>
            </a:r>
            <a:r>
              <a:rPr lang="en-US" sz="2800" dirty="0" smtClean="0"/>
              <a:t>houses </a:t>
            </a:r>
            <a:r>
              <a:rPr lang="en-US" sz="2800" dirty="0" smtClean="0"/>
              <a:t>from his income. NU also built their own </a:t>
            </a:r>
            <a:r>
              <a:rPr lang="en-US" sz="2800" dirty="0" smtClean="0"/>
              <a:t>houses </a:t>
            </a:r>
            <a:r>
              <a:rPr lang="en-US" sz="2800" dirty="0" smtClean="0"/>
              <a:t>from the income of GB loan. They </a:t>
            </a:r>
            <a:r>
              <a:rPr lang="en-US" sz="2800" dirty="0" smtClean="0"/>
              <a:t>bought </a:t>
            </a:r>
            <a:r>
              <a:rPr lang="en-US" sz="2800" dirty="0" smtClean="0"/>
              <a:t>some </a:t>
            </a:r>
            <a:r>
              <a:rPr lang="en-US" sz="2800" dirty="0" smtClean="0"/>
              <a:t>land also. </a:t>
            </a:r>
            <a:r>
              <a:rPr lang="en-US" sz="2800" dirty="0" smtClean="0"/>
              <a:t>NU’s mother gradually improved their life standard by using GB loan.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00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Proposed Nobin Udyokta business INFO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Group 2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4962416"/>
              </p:ext>
            </p:extLst>
          </p:nvPr>
        </p:nvGraphicFramePr>
        <p:xfrm>
          <a:off x="152400" y="1107339"/>
          <a:ext cx="8763000" cy="5522063"/>
        </p:xfrm>
        <a:graphic>
          <a:graphicData uri="http://schemas.openxmlformats.org/drawingml/2006/table">
            <a:tbl>
              <a:tblPr/>
              <a:tblGrid>
                <a:gridCol w="2955573"/>
                <a:gridCol w="244828"/>
                <a:gridCol w="5562599"/>
              </a:tblGrid>
              <a:tr h="43423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Business Name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Tea Store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611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Address/ Location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Bangla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Bazar, Begumgonj, Noakhali-3822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22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Investment in BDT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1,70,000/-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29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i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Financing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Self BDT 1,00,000 (from existing business)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59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Required Investment BDT 70,000/-(as equity)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41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46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salary/drawings from business (estimates)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22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Salary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52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Business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of present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Estimated % of proposed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Agreed grace period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20%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20%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 Months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Group 3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9198348"/>
              </p:ext>
            </p:extLst>
          </p:nvPr>
        </p:nvGraphicFramePr>
        <p:xfrm>
          <a:off x="152399" y="914400"/>
          <a:ext cx="8839201" cy="5638801"/>
        </p:xfrm>
        <a:graphic>
          <a:graphicData uri="http://schemas.openxmlformats.org/drawingml/2006/table">
            <a:tbl>
              <a:tblPr/>
              <a:tblGrid>
                <a:gridCol w="3657601"/>
                <a:gridCol w="1981200"/>
                <a:gridCol w="1894366"/>
                <a:gridCol w="1306034"/>
              </a:tblGrid>
              <a:tr h="656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Particulars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Existing Business (BDT)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Proposed (BDT)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(BDT)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4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Investments in different categories: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(2)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(1+2)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52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Present Stock Items: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/>
                      </a:r>
                      <a:b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Advance-                                              40,000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Confectionary                            20,000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Soft  Drinks                                20,000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Decoration                                      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                       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8466"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Proposed items: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Confectionery Item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 15,000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Soft Drinks         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15,000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Fridge                       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30,000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Misti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Doi</a:t>
                      </a:r>
                      <a:r>
                        <a:rPr lang="en-US" dirty="0" smtClean="0"/>
                        <a:t>                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10,000</a:t>
                      </a:r>
                    </a:p>
                    <a:p>
                      <a:pPr algn="l" fontAlgn="b"/>
                      <a:endParaRPr kumimoji="0" lang="en-US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l" fontAlgn="b"/>
                      <a:endParaRPr kumimoji="0" lang="en-US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Capital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1,70,000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56303749"/>
              </p:ext>
            </p:extLst>
          </p:nvPr>
        </p:nvGraphicFramePr>
        <p:xfrm>
          <a:off x="228600" y="1066800"/>
          <a:ext cx="3733800" cy="3075300"/>
        </p:xfrm>
        <a:graphic>
          <a:graphicData uri="http://schemas.openxmlformats.org/drawingml/2006/table">
            <a:tbl>
              <a:tblPr/>
              <a:tblGrid>
                <a:gridCol w="2314495"/>
                <a:gridCol w="1419305"/>
              </a:tblGrid>
              <a:tr h="45918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Present Stock Items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28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Advance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Confectionery Item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4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Decoration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Soft Drinks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Present Stock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1,00,000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81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Group 49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0596130"/>
              </p:ext>
            </p:extLst>
          </p:nvPr>
        </p:nvGraphicFramePr>
        <p:xfrm>
          <a:off x="4495800" y="1066800"/>
          <a:ext cx="4114800" cy="3142351"/>
        </p:xfrm>
        <a:graphic>
          <a:graphicData uri="http://schemas.openxmlformats.org/drawingml/2006/table">
            <a:tbl>
              <a:tblPr/>
              <a:tblGrid>
                <a:gridCol w="2209800"/>
                <a:gridCol w="838200"/>
                <a:gridCol w="1066800"/>
              </a:tblGrid>
              <a:tr h="423809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Proposed Items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3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 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3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Confectionery Item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Soft Drinks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Fridge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</a:rPr>
                        <a:t>30,000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3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Misti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 &amp;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Doi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+mn-lt"/>
                        </a:rPr>
                        <a:t>10,000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09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Proposed Stock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70,000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INFO ON EXISTING BUSINESS OPERATIONS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71617744"/>
              </p:ext>
            </p:extLst>
          </p:nvPr>
        </p:nvGraphicFramePr>
        <p:xfrm>
          <a:off x="228600" y="1066800"/>
          <a:ext cx="8610599" cy="5568144"/>
        </p:xfrm>
        <a:graphic>
          <a:graphicData uri="http://schemas.openxmlformats.org/drawingml/2006/table">
            <a:tbl>
              <a:tblPr/>
              <a:tblGrid>
                <a:gridCol w="4421659"/>
                <a:gridCol w="1241168"/>
                <a:gridCol w="1125241"/>
                <a:gridCol w="1822531"/>
              </a:tblGrid>
              <a:tr h="2478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Existing Business (BDT)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Monthly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Yearly 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674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Sales  (A)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2,500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75,000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9,00,000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20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  <a:r>
                        <a:rPr lang="en-US" sz="20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 sales (B)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60,000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7,20,000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Gross Profit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(C) [C=(A-B)]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1,80,000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20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20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Generator bill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Shop Rent 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Night Guard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250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7,000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84,000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Conveyance or Transport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800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(fees, Entertainment, TL renew)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Non Cash Item: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9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Depreciation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Expenses(20,000*10%)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167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2,004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Operating </a:t>
                      </a:r>
                      <a:r>
                        <a:rPr lang="en-US" sz="2000" b="0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Cost (F)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11,617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1,39,404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Net Profit (E-F):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3,383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40,596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Financial</a:t>
            </a:r>
            <a:r>
              <a:rPr lang="en-US" sz="32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Projection of NU Business plan</a:t>
            </a:r>
          </a:p>
        </p:txBody>
      </p:sp>
      <p:graphicFrame>
        <p:nvGraphicFramePr>
          <p:cNvPr id="4" name="Group 20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40084745"/>
              </p:ext>
            </p:extLst>
          </p:nvPr>
        </p:nvGraphicFramePr>
        <p:xfrm>
          <a:off x="76200" y="852636"/>
          <a:ext cx="8991600" cy="5903699"/>
        </p:xfrm>
        <a:graphic>
          <a:graphicData uri="http://schemas.openxmlformats.org/drawingml/2006/table">
            <a:tbl>
              <a:tblPr/>
              <a:tblGrid>
                <a:gridCol w="1965731"/>
                <a:gridCol w="625069"/>
                <a:gridCol w="762000"/>
                <a:gridCol w="914400"/>
                <a:gridCol w="609600"/>
                <a:gridCol w="762000"/>
                <a:gridCol w="914400"/>
                <a:gridCol w="685800"/>
                <a:gridCol w="762000"/>
                <a:gridCol w="990600"/>
              </a:tblGrid>
              <a:tr h="2340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 1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 2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 3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1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4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Sales (A)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10,80,000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11,52,000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Less: Cost of  Sale (B)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2,240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67,200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8,06,400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8,64,000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2,560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76,800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9,21,600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Gross Profit (A-B)=(C) 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2,01,600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2,16,000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640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2,30,400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3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3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500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500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500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Generator 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Shop Rent 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2,000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2,000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2,000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Night Guard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250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250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250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200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7,000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7,000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7,000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3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Conveyance or Transport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800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9,600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800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9,600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800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9,600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3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(fees, Entertainment, TL renew)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500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500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500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Non Cash Item: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Depreciation Expenses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167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2,004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167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2,004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167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2,004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Operating  Cost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11,617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1,39,404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11,617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1,39,404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11,617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/>
                        <a:t>1,39,404</a:t>
                      </a:r>
                      <a:endParaRPr lang="en-US" sz="15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4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Net Profit (C-D) = (E)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5,183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62,196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 pitchFamily="34" charset="0"/>
                          <a:cs typeface="Arial" pitchFamily="34" charset="0"/>
                        </a:rPr>
                        <a:t>6,383</a:t>
                      </a:r>
                      <a:endParaRPr lang="en-US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76,596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7,583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90,996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GT payback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7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 Retained  Income: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34,196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48,596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62,996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9459</TotalTime>
  <Words>1096</Words>
  <Application>Microsoft Office PowerPoint</Application>
  <PresentationFormat>On-screen Show (4:3)</PresentationFormat>
  <Paragraphs>449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Proposed Nobin Udyokta business INFO</vt:lpstr>
      <vt:lpstr>Present &amp; Proposed Investment Breakdown</vt:lpstr>
      <vt:lpstr>Present &amp; Proposed Investment Breakdown</vt:lpstr>
      <vt:lpstr>INFO ON EXISTING BUSINESS OPERATIONS</vt:lpstr>
      <vt:lpstr>Financial Projection of NU Business plan</vt:lpstr>
      <vt:lpstr>Cash flow projection on  business plan (Rec. &amp; Pay.)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Emon Livestock Farm</dc:title>
  <dc:creator>anwar</dc:creator>
  <cp:lastModifiedBy>user</cp:lastModifiedBy>
  <cp:revision>1459</cp:revision>
  <dcterms:created xsi:type="dcterms:W3CDTF">2013-07-17T08:10:50Z</dcterms:created>
  <dcterms:modified xsi:type="dcterms:W3CDTF">2017-01-17T07:24:07Z</dcterms:modified>
</cp:coreProperties>
</file>