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3"/>
  </p:notesMasterIdLst>
  <p:handoutMasterIdLst>
    <p:handoutMasterId r:id="rId24"/>
  </p:handoutMasterIdLst>
  <p:sldIdLst>
    <p:sldId id="307" r:id="rId2"/>
    <p:sldId id="258" r:id="rId3"/>
    <p:sldId id="303" r:id="rId4"/>
    <p:sldId id="310" r:id="rId5"/>
    <p:sldId id="261" r:id="rId6"/>
    <p:sldId id="263" r:id="rId7"/>
    <p:sldId id="321" r:id="rId8"/>
    <p:sldId id="301" r:id="rId9"/>
    <p:sldId id="264" r:id="rId10"/>
    <p:sldId id="265" r:id="rId11"/>
    <p:sldId id="309" r:id="rId12"/>
    <p:sldId id="338" r:id="rId13"/>
    <p:sldId id="313" r:id="rId14"/>
    <p:sldId id="322" r:id="rId15"/>
    <p:sldId id="323" r:id="rId16"/>
    <p:sldId id="340" r:id="rId17"/>
    <p:sldId id="341" r:id="rId18"/>
    <p:sldId id="318" r:id="rId19"/>
    <p:sldId id="319" r:id="rId20"/>
    <p:sldId id="342" r:id="rId21"/>
    <p:sldId id="308" r:id="rId2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84" autoAdjust="0"/>
    <p:restoredTop sz="98746" autoAdjust="0"/>
  </p:normalViewPr>
  <p:slideViewPr>
    <p:cSldViewPr>
      <p:cViewPr>
        <p:scale>
          <a:sx n="59" d="100"/>
          <a:sy n="59" d="100"/>
        </p:scale>
        <p:origin x="-165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3108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11DBCF-41FE-4BEB-ADD0-C83C4BBF800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7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586C29-E9AC-426F-81B7-2FBACEAAF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136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460225-E1BF-405C-AD20-B4527446C85E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7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0" cy="49331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BD04D1-64FA-4A01-A8A7-28C44925EC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44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D04D1-64FA-4A01-A8A7-28C44925ECE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D04D1-64FA-4A01-A8A7-28C44925ECE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D365-0F4C-40F0-B4FD-719E4C48398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D365-0F4C-40F0-B4FD-719E4C48398D}" type="datetimeFigureOut">
              <a:rPr lang="en-US" smtClean="0"/>
              <a:pPr/>
              <a:t>1/19/2017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B5C3-4AF1-4855-BA32-A6548AD848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ubtitle 5"/>
          <p:cNvSpPr>
            <a:spLocks noGrp="1"/>
          </p:cNvSpPr>
          <p:nvPr/>
        </p:nvSpPr>
        <p:spPr bwMode="auto">
          <a:xfrm>
            <a:off x="0" y="5638800"/>
            <a:ext cx="4343400" cy="12192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Project </a:t>
            </a:r>
            <a:r>
              <a:rPr lang="en-US" sz="2200" err="1" smtClean="0"/>
              <a:t>by</a:t>
            </a:r>
            <a:r>
              <a:rPr lang="en-US" sz="2200" smtClean="0"/>
              <a:t>: Serazul</a:t>
            </a:r>
            <a:r>
              <a:rPr lang="en-US" sz="2200" dirty="0" smtClean="0"/>
              <a:t> Islam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2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200" dirty="0" smtClean="0"/>
              <a:t>Identified by: Ala </a:t>
            </a:r>
            <a:r>
              <a:rPr lang="en-US" sz="2200" dirty="0" err="1" smtClean="0"/>
              <a:t>Uddin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Verified </a:t>
            </a:r>
            <a:r>
              <a:rPr lang="en-US" sz="2200" dirty="0"/>
              <a:t>By: </a:t>
            </a:r>
            <a:r>
              <a:rPr lang="en-US" sz="2200" dirty="0" smtClean="0"/>
              <a:t>Mir Hossain Chowdhury </a:t>
            </a:r>
            <a:r>
              <a:rPr lang="en-US" sz="2000" dirty="0" smtClean="0"/>
              <a:t> </a:t>
            </a:r>
            <a:endParaRPr lang="en-US" sz="2400" b="1" dirty="0"/>
          </a:p>
        </p:txBody>
      </p:sp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5638800" y="6518814"/>
            <a:ext cx="2362200" cy="33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65" tIns="46033" rIns="92065" bIns="460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Lucida Sans Unicode" pitchFamily="34" charset="0"/>
              </a:rPr>
              <a:t>GRAMEEN TRUST</a:t>
            </a:r>
          </a:p>
        </p:txBody>
      </p:sp>
      <p:pic>
        <p:nvPicPr>
          <p:cNvPr id="2053" name="Picture 7" descr="GT-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436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5"/>
          <p:cNvSpPr>
            <a:spLocks noGrp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Heron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Dugdho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Khamar</a:t>
            </a:r>
            <a:endParaRPr lang="en-US" sz="6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3600" y="5867400"/>
            <a:ext cx="1981201" cy="58477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Sonaimuri Unit</a:t>
            </a:r>
          </a:p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Region -2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Subtitle 5"/>
          <p:cNvSpPr>
            <a:spLocks noGrp="1"/>
          </p:cNvSpPr>
          <p:nvPr/>
        </p:nvSpPr>
        <p:spPr bwMode="auto">
          <a:xfrm>
            <a:off x="0" y="838200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   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n-US" sz="40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Clear </a:t>
            </a:r>
            <a:r>
              <a:rPr lang="en-US" sz="4000" b="1" dirty="0" smtClean="0">
                <a:solidFill>
                  <a:srgbClr val="FF0000"/>
                </a:solidFill>
              </a:rPr>
              <a:t>Shop picture with Sign Board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63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2800" b="1" i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ea typeface="+mn-ea"/>
                <a:cs typeface="Times New Roman" pitchFamily="18" charset="0"/>
              </a:rPr>
              <a:t>Cash</a:t>
            </a:r>
            <a:r>
              <a:rPr lang="en-US" sz="28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US" sz="2800" b="1" i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ea typeface="+mn-ea"/>
                <a:cs typeface="Times New Roman" pitchFamily="18" charset="0"/>
              </a:rPr>
              <a:t>flow projection on  business plan (Rec. &amp; Pay.)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0537745"/>
              </p:ext>
            </p:extLst>
          </p:nvPr>
        </p:nvGraphicFramePr>
        <p:xfrm>
          <a:off x="152400" y="1143000"/>
          <a:ext cx="8839199" cy="5372039"/>
        </p:xfrm>
        <a:graphic>
          <a:graphicData uri="http://schemas.openxmlformats.org/drawingml/2006/table">
            <a:tbl>
              <a:tblPr/>
              <a:tblGrid>
                <a:gridCol w="642850"/>
                <a:gridCol w="3700550"/>
                <a:gridCol w="1524000"/>
                <a:gridCol w="1524000"/>
                <a:gridCol w="1447799"/>
              </a:tblGrid>
              <a:tr h="6515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Sl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. No. #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Particulars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 1 (BDT)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Year  2 (BDT)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  3 (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BDT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5800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Cash Inflow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0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Investment Infusion by Investor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0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Net Profit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1,83,600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2,53,800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3,24,000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Opening Balance of Cash Surplus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+mn-lt"/>
                        </a:rPr>
                        <a:t>1,51600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</a:rPr>
                        <a:t>3,73,400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634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Cash Inflow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2,63,600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405400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6,97,400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5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Cash Outflow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5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Purchase of Product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latin typeface="+mn-lt"/>
                        </a:rPr>
                        <a:t>80000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5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Payment of GB Loan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144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Investment Pay Back (Including Ownership Tr. Fee)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634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Cash Outflow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112000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32000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+mn-lt"/>
                        </a:rPr>
                        <a:t>32000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6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Net 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Cash Surplus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</a:rPr>
                        <a:t>1,51,600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latin typeface="+mn-lt"/>
                        </a:rPr>
                        <a:t>3,73,400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+mn-lt"/>
                        </a:rPr>
                        <a:t>6,65,400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08" name="Group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7290474"/>
              </p:ext>
            </p:extLst>
          </p:nvPr>
        </p:nvGraphicFramePr>
        <p:xfrm>
          <a:off x="304800" y="1452562"/>
          <a:ext cx="8458200" cy="4719638"/>
        </p:xfrm>
        <a:graphic>
          <a:graphicData uri="http://schemas.openxmlformats.org/drawingml/2006/table">
            <a:tbl>
              <a:tblPr/>
              <a:tblGrid>
                <a:gridCol w="4876800"/>
                <a:gridCol w="3581400"/>
              </a:tblGrid>
              <a:tr h="25604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S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TRENGTH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Arial" charset="0"/>
                          <a:cs typeface="Arial" charset="0"/>
                        </a:rPr>
                        <a:t>Skill and experienced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Arial" charset="0"/>
                          <a:cs typeface="Arial" charset="0"/>
                        </a:rPr>
                        <a:t>Quality service and product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Seven days open in a week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 hours shop open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W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EAKNESS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Arial" charset="0"/>
                          <a:cs typeface="Arial" charset="0"/>
                        </a:rPr>
                        <a:t> Lack of investment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2159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PPORTUNITIY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More customers within the area.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Increasing demand.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HREATS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Political Unrest</a:t>
                      </a:r>
                    </a:p>
                    <a:p>
                      <a:pPr marL="282575" marR="0" lvl="0" indent="-2825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E1C1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Theft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E1C1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0" y="0"/>
            <a:ext cx="9144000" cy="12311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tx1"/>
                </a:solidFill>
              </a:rPr>
              <a:t>SWOT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</a:rPr>
              <a:t>Analysis</a:t>
            </a:r>
          </a:p>
          <a:p>
            <a:pPr algn="ctr">
              <a:defRPr/>
            </a:pPr>
            <a:endParaRPr lang="en-US" sz="3400" b="1" i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5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Clear Picture of NID (Both Side)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Clear Picture of Trade License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72637478"/>
              </p:ext>
            </p:extLst>
          </p:nvPr>
        </p:nvGraphicFramePr>
        <p:xfrm>
          <a:off x="152400" y="716408"/>
          <a:ext cx="8763000" cy="5998336"/>
        </p:xfrm>
        <a:graphic>
          <a:graphicData uri="http://schemas.openxmlformats.org/drawingml/2006/table">
            <a:tbl>
              <a:tblPr/>
              <a:tblGrid>
                <a:gridCol w="3640964"/>
                <a:gridCol w="267419"/>
                <a:gridCol w="4854617"/>
              </a:tblGrid>
              <a:tr h="349110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800" b="1" dirty="0" err="1" smtClean="0"/>
                        <a:t>Serazul</a:t>
                      </a:r>
                      <a:r>
                        <a:rPr lang="en-US" sz="1800" b="1" dirty="0" smtClean="0"/>
                        <a:t>  Islam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693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Permanent Address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Vill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Banuiya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Post:Sonaimuri , P.S: Sonaimuri, District: Noakhali.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10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Age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23/02/1990 (27 Years)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10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Marital status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Unmarried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10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Children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10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No. of siblings: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Two Brothers, Four Sisters.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7800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Parent’s and GB related Info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Who is GB member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(ii) Mother’s name 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(iii) Father’s name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(iv) GB member’s info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romanLcParenBoth"/>
                        <a:tabLst/>
                        <a:defRPr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Further Information: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(v) Who pays GB loan installment 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(vi) Mobile lady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(vii) </a:t>
                      </a: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Grameen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Education Loan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romanLcParenBoth" startAt="8"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Any other loan like GCCN, GKF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Mother       Yes                          Father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Shirin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Begum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Babul 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Branch: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Deoty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Centre: 12/m  Group no: 03                       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Loanee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no.: 8012, Member since:   2005, First loan: 20,000/-, Existing loan: N/A,  Outstanding: N/A 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110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Education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Five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66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Brief Bio of the </a:t>
            </a:r>
            <a:r>
              <a:rPr lang="en-U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PROPOSED </a:t>
            </a:r>
            <a:r>
              <a:rPr lang="en-US" sz="2800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Nobin</a:t>
            </a:r>
            <a:r>
              <a:rPr lang="en-U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Udyokta</a:t>
            </a:r>
            <a:endParaRPr kumimoji="0" lang="en-US" sz="2800" b="1" u="non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5200" y="3276600"/>
            <a:ext cx="609600" cy="2826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3276600"/>
            <a:ext cx="762000" cy="304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6" descr="blogexp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429000"/>
            <a:ext cx="25146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4200" y="990600"/>
            <a:ext cx="3429000" cy="155734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Presented </a:t>
            </a:r>
            <a:r>
              <a:rPr lang="en-US" sz="2800" b="1" dirty="0" smtClean="0">
                <a:latin typeface="Arial" charset="0"/>
              </a:rPr>
              <a:t>at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dirty="0" smtClean="0">
                <a:latin typeface="Arial" charset="0"/>
              </a:rPr>
              <a:t>SB Design </a:t>
            </a:r>
            <a:r>
              <a:rPr lang="en-US" sz="2800" b="1" dirty="0">
                <a:latin typeface="Arial" charset="0"/>
              </a:rPr>
              <a:t>Lab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dirty="0" smtClean="0">
                <a:latin typeface="Arial" charset="0"/>
              </a:rPr>
              <a:t>On January 2017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81600"/>
            <a:ext cx="3352800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u="sng" dirty="0" smtClean="0">
                <a:cs typeface="Times New Roman" pitchFamily="18" charset="0"/>
              </a:rPr>
              <a:t>For more information</a:t>
            </a:r>
            <a:r>
              <a:rPr lang="en-US" sz="2000" b="1" dirty="0" smtClean="0">
                <a:cs typeface="Times New Roman" pitchFamily="18" charset="0"/>
              </a:rPr>
              <a:t> </a:t>
            </a:r>
          </a:p>
          <a:p>
            <a:r>
              <a:rPr lang="en-US" sz="2000" b="1" dirty="0" err="1" smtClean="0">
                <a:cs typeface="Times New Roman" pitchFamily="18" charset="0"/>
              </a:rPr>
              <a:t>Grameen</a:t>
            </a:r>
            <a:r>
              <a:rPr lang="en-US" sz="2000" b="1" dirty="0" smtClean="0">
                <a:cs typeface="Times New Roman" pitchFamily="18" charset="0"/>
              </a:rPr>
              <a:t> Trust</a:t>
            </a:r>
          </a:p>
          <a:p>
            <a:r>
              <a:rPr lang="en-US" sz="2000" b="1" dirty="0" smtClean="0">
                <a:cs typeface="Times New Roman" pitchFamily="18" charset="0"/>
              </a:rPr>
              <a:t> Phone No : 9017038</a:t>
            </a:r>
          </a:p>
          <a:p>
            <a:r>
              <a:rPr lang="en-US" sz="2000" b="1" dirty="0" smtClean="0">
                <a:cs typeface="Times New Roman" pitchFamily="18" charset="0"/>
              </a:rPr>
              <a:t>Md. </a:t>
            </a:r>
            <a:r>
              <a:rPr lang="en-US" sz="2000" b="1" dirty="0" err="1" smtClean="0">
                <a:cs typeface="Times New Roman" pitchFamily="18" charset="0"/>
              </a:rPr>
              <a:t>Serazul</a:t>
            </a:r>
            <a:r>
              <a:rPr lang="en-US" sz="2000" b="1" dirty="0" smtClean="0">
                <a:cs typeface="Times New Roman" pitchFamily="18" charset="0"/>
              </a:rPr>
              <a:t> Islam</a:t>
            </a:r>
          </a:p>
          <a:p>
            <a:r>
              <a:rPr lang="en-US" sz="2000" b="1" dirty="0" smtClean="0">
                <a:cs typeface="Times New Roman" pitchFamily="18" charset="0"/>
              </a:rPr>
              <a:t>Cell No: </a:t>
            </a:r>
            <a:endParaRPr lang="en-US" sz="200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2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6073499"/>
              </p:ext>
            </p:extLst>
          </p:nvPr>
        </p:nvGraphicFramePr>
        <p:xfrm>
          <a:off x="228600" y="1066799"/>
          <a:ext cx="8686800" cy="4693020"/>
        </p:xfrm>
        <a:graphic>
          <a:graphicData uri="http://schemas.openxmlformats.org/drawingml/2006/table">
            <a:tbl>
              <a:tblPr/>
              <a:tblGrid>
                <a:gridCol w="3107972"/>
                <a:gridCol w="244828"/>
                <a:gridCol w="5334000"/>
              </a:tblGrid>
              <a:tr h="510796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Present Occupation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Dairy Farm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997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Initial Investment</a:t>
                      </a:r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200,000/-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71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Trade License/ Drug License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28-16/17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837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Business Experience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And Training  Info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06  years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422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Other Own/Family Sources of Income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One brother is doing business. 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7422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Other Own/Family Sources of Liabilities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71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 Contact Info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01926018960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081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 Project Source/Reference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Sonaimuri Unit, Noakhali.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kern="1200" cap="all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u="non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Brief Bio of the </a:t>
            </a:r>
            <a:r>
              <a:rPr lang="en-US" sz="2400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PROPOSED </a:t>
            </a:r>
            <a:r>
              <a:rPr lang="en-US" sz="2400" b="1" cap="all" dirty="0" err="1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Nobin</a:t>
            </a:r>
            <a:r>
              <a:rPr lang="en-US" sz="2400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Udyokta</a:t>
            </a:r>
            <a:r>
              <a:rPr lang="en-US" sz="2400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(cont…)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kern="1200" cap="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3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2800" b="1" i="1" cap="all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brief history of </a:t>
            </a:r>
            <a:r>
              <a:rPr lang="en-US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GB loan utilization</a:t>
            </a:r>
            <a:r>
              <a:rPr lang="en-US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by Family</a:t>
            </a:r>
          </a:p>
          <a:p>
            <a:pPr lvl="0" algn="ctr">
              <a:spcBef>
                <a:spcPct val="0"/>
              </a:spcBef>
              <a:defRPr/>
            </a:pPr>
            <a:endParaRPr kumimoji="0" lang="en-US" sz="2800" b="1" i="1" u="non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6764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/>
              <a:t>NU’s Mother has </a:t>
            </a:r>
            <a:r>
              <a:rPr lang="en-US" sz="3200" dirty="0"/>
              <a:t>been a member of Grameen Bank </a:t>
            </a:r>
            <a:r>
              <a:rPr lang="en-US" sz="3200" dirty="0" smtClean="0"/>
              <a:t>since 2005 (11 years</a:t>
            </a:r>
            <a:r>
              <a:rPr lang="en-US" sz="3200" dirty="0"/>
              <a:t>). At first </a:t>
            </a:r>
            <a:r>
              <a:rPr lang="en-US" sz="3200" dirty="0" smtClean="0"/>
              <a:t>she took a loan of Tk. 20,000/- from GB. </a:t>
            </a:r>
            <a:r>
              <a:rPr lang="en-US" sz="3200" dirty="0" err="1" smtClean="0"/>
              <a:t>NU’s</a:t>
            </a:r>
            <a:r>
              <a:rPr lang="en-US" sz="3200" dirty="0" smtClean="0"/>
              <a:t> </a:t>
            </a:r>
            <a:r>
              <a:rPr lang="en-US" sz="3200" dirty="0"/>
              <a:t>mother gradually improved their </a:t>
            </a:r>
            <a:r>
              <a:rPr lang="en-US" sz="3200" dirty="0" smtClean="0"/>
              <a:t>living </a:t>
            </a:r>
            <a:r>
              <a:rPr lang="en-US" sz="3200" dirty="0"/>
              <a:t>standard by using GB </a:t>
            </a:r>
            <a:r>
              <a:rPr lang="en-US" sz="3200" dirty="0" smtClean="0"/>
              <a:t>loan.</a:t>
            </a:r>
          </a:p>
          <a:p>
            <a:pPr algn="just"/>
            <a:endParaRPr lang="en-US" sz="3200" dirty="0" smtClean="0"/>
          </a:p>
          <a:p>
            <a:pPr algn="just"/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0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Proposed </a:t>
            </a:r>
            <a:r>
              <a:rPr lang="en-US" sz="2800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Nobin</a:t>
            </a:r>
            <a:r>
              <a:rPr lang="en-U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all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Udyokta</a:t>
            </a:r>
            <a:r>
              <a:rPr lang="en-U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business INFO</a:t>
            </a:r>
            <a:endParaRPr 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6231441"/>
              </p:ext>
            </p:extLst>
          </p:nvPr>
        </p:nvGraphicFramePr>
        <p:xfrm>
          <a:off x="152400" y="1219200"/>
          <a:ext cx="8763000" cy="5095842"/>
        </p:xfrm>
        <a:graphic>
          <a:graphicData uri="http://schemas.openxmlformats.org/drawingml/2006/table">
            <a:tbl>
              <a:tblPr/>
              <a:tblGrid>
                <a:gridCol w="2955573"/>
                <a:gridCol w="244828"/>
                <a:gridCol w="5562599"/>
              </a:tblGrid>
              <a:tr h="511289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Business Name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buFont typeface="Arial" charset="0"/>
                        <a:buNone/>
                      </a:pPr>
                      <a:r>
                        <a:rPr lang="en-US" sz="2000" b="0" dirty="0" smtClean="0">
                          <a:effectLst/>
                        </a:rPr>
                        <a:t>Heron </a:t>
                      </a:r>
                      <a:r>
                        <a:rPr lang="en-US" sz="2000" b="0" dirty="0" err="1" smtClean="0">
                          <a:effectLst/>
                        </a:rPr>
                        <a:t>Dugdho</a:t>
                      </a:r>
                      <a:r>
                        <a:rPr lang="en-US" sz="2000" b="0" dirty="0" smtClean="0">
                          <a:effectLst/>
                        </a:rPr>
                        <a:t> </a:t>
                      </a:r>
                      <a:r>
                        <a:rPr lang="en-US" sz="2000" b="0" dirty="0" err="1" smtClean="0">
                          <a:effectLst/>
                        </a:rPr>
                        <a:t>Khamar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359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Address/ Location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Banuiya  Sonaimuri, Noakhali.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847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 Investment in BDT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3,80,000/-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4594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600" b="1" i="0" u="non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Financing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Self BDT 3,00,000 (from existing business)                 -79% </a:t>
                      </a:r>
                    </a:p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Required Investment BDT  80,000/-(as equity)            -21%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860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Present salary/drawings from business (estimates)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8,000/-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740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Proposed Salary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8,000/-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488"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Proposed Business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romanLcParenBoth"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of present gross profit margin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(ii) Estimated % of proposed gross profit margin</a:t>
                      </a:r>
                    </a:p>
                    <a:p>
                      <a:pPr marL="400050" marR="0" lvl="0" indent="-40005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(iii) Agreed grace period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40% </a:t>
                      </a: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11604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months</a:t>
                      </a:r>
                    </a:p>
                  </a:txBody>
                  <a:tcPr marL="109714" marR="109714" marT="54856" marB="548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Present &amp; Proposed</a:t>
            </a:r>
            <a:r>
              <a:rPr lang="en-US" sz="40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Investment Breakdown</a:t>
            </a:r>
            <a:endParaRPr lang="en-US" sz="28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Group 38"/>
          <p:cNvGraphicFramePr>
            <a:graphicFrameLocks noGrp="1"/>
          </p:cNvGraphicFramePr>
          <p:nvPr/>
        </p:nvGraphicFramePr>
        <p:xfrm>
          <a:off x="228600" y="1066800"/>
          <a:ext cx="8534399" cy="4053712"/>
        </p:xfrm>
        <a:graphic>
          <a:graphicData uri="http://schemas.openxmlformats.org/drawingml/2006/table">
            <a:tbl>
              <a:tblPr/>
              <a:tblGrid>
                <a:gridCol w="3131890"/>
                <a:gridCol w="2270620"/>
                <a:gridCol w="1379290"/>
                <a:gridCol w="1752599"/>
              </a:tblGrid>
              <a:tr h="579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Particulars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Existing Business (BDT)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Proposed (BDT)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(BDT)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80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Investments in different categories: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(1+2)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354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Present Stock Items: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Miæ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Mvfx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Miæi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ev”Pv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SushreeMJ" pitchFamily="2" charset="0"/>
                          <a:cs typeface="SutonnySushreeMJ" pitchFamily="2" charset="0"/>
                        </a:rPr>
                        <a:t>240,000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SushreeMJ" pitchFamily="2" charset="0"/>
                          <a:cs typeface="SutonnySushreeMJ" pitchFamily="2" charset="0"/>
                        </a:rPr>
                        <a:t>60,000</a:t>
                      </a: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SushreeMJ" pitchFamily="2" charset="0"/>
                        <a:cs typeface="SutonnySushreeMJ" pitchFamily="2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SushreeMJ" pitchFamily="2" charset="0"/>
                          <a:cs typeface="SutonnySushreeMJ" pitchFamily="2" charset="0"/>
                        </a:rPr>
                        <a:t>3,00,000</a:t>
                      </a: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7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Proposed items:</a:t>
                      </a: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SushreeMJ" pitchFamily="2" charset="0"/>
                          <a:cs typeface="SutonnySushreeMJ" pitchFamily="2" charset="0"/>
                        </a:rPr>
                        <a:t>80,000</a:t>
                      </a: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SushreeMJ" pitchFamily="2" charset="0"/>
                          <a:cs typeface="SutonnySushreeMJ" pitchFamily="2" charset="0"/>
                        </a:rPr>
                        <a:t>80,000</a:t>
                      </a: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Total Capital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SushreeMJ" pitchFamily="2" charset="0"/>
                          <a:cs typeface="SutonnySushreeMJ" pitchFamily="2" charset="0"/>
                        </a:rPr>
                        <a:t>3,80,000</a:t>
                      </a:r>
                    </a:p>
                  </a:txBody>
                  <a:tcPr marT="45704" marB="45704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2600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Present &amp; Proposed</a:t>
            </a:r>
            <a:r>
              <a:rPr lang="en-US" sz="26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2600" b="1" cap="all" dirty="0" smtClean="0">
                <a:solidFill>
                  <a:schemeClr val="tx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Investment Breakdown</a:t>
            </a:r>
            <a:endParaRPr lang="en-US" sz="2600" b="1" cap="all" dirty="0">
              <a:solidFill>
                <a:schemeClr val="tx1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8" name="Group 267"/>
          <p:cNvGraphicFramePr>
            <a:graphicFrameLocks noGrp="1"/>
          </p:cNvGraphicFramePr>
          <p:nvPr/>
        </p:nvGraphicFramePr>
        <p:xfrm>
          <a:off x="304799" y="1371600"/>
          <a:ext cx="4191001" cy="2184362"/>
        </p:xfrm>
        <a:graphic>
          <a:graphicData uri="http://schemas.openxmlformats.org/drawingml/2006/table">
            <a:tbl>
              <a:tblPr/>
              <a:tblGrid>
                <a:gridCol w="1447801"/>
                <a:gridCol w="1524000"/>
                <a:gridCol w="1219200"/>
              </a:tblGrid>
              <a:tr h="31056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Present Stock items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6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charset="0"/>
                          <a:cs typeface="Times New Roman" pitchFamily="18" charset="0"/>
                        </a:rPr>
                        <a:t>Product name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charset="0"/>
                          <a:cs typeface="Times New Roman" pitchFamily="18" charset="0"/>
                        </a:rPr>
                        <a:t>Unit (Quantity)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charset="0"/>
                          <a:cs typeface="Times New Roman" pitchFamily="18" charset="0"/>
                        </a:rPr>
                        <a:t>Amount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461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Miæ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Mvfx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Calibri" charset="0"/>
                          <a:cs typeface="SutonnyMJ" pitchFamily="2" charset="0"/>
                        </a:rPr>
                        <a:t>3*80,000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SushreeMJ" pitchFamily="2" charset="0"/>
                          <a:cs typeface="SutonnySushreeMJ" pitchFamily="2" charset="0"/>
                        </a:rPr>
                        <a:t>240,000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Miæi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ev”Pv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utonnyMJ" pitchFamily="2" charset="0"/>
                        <a:cs typeface="SutonnyMJ" pitchFamily="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Calibri" charset="0"/>
                          <a:cs typeface="SutonnyMJ" pitchFamily="2" charset="0"/>
                        </a:rPr>
                        <a:t>2*30,000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SushreeMJ" pitchFamily="2" charset="0"/>
                          <a:cs typeface="SutonnySushreeMJ" pitchFamily="2" charset="0"/>
                        </a:rPr>
                        <a:t>60,000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6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pitchFamily="18" charset="0"/>
                        </a:rPr>
                        <a:t>Total Present Stock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SutonnySushreeMJ" pitchFamily="2" charset="0"/>
                        </a:rPr>
                        <a:t>300,000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496"/>
          <p:cNvGraphicFramePr>
            <a:graphicFrameLocks noGrp="1"/>
          </p:cNvGraphicFramePr>
          <p:nvPr/>
        </p:nvGraphicFramePr>
        <p:xfrm>
          <a:off x="4732339" y="1371600"/>
          <a:ext cx="4259261" cy="1292352"/>
        </p:xfrm>
        <a:graphic>
          <a:graphicData uri="http://schemas.openxmlformats.org/drawingml/2006/table">
            <a:tbl>
              <a:tblPr/>
              <a:tblGrid>
                <a:gridCol w="2046486"/>
                <a:gridCol w="1264443"/>
                <a:gridCol w="948332"/>
              </a:tblGrid>
              <a:tr h="19812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Arial" charset="0"/>
                        </a:rPr>
                        <a:t>Proposed items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charset="0"/>
                          <a:cs typeface="Times New Roman" pitchFamily="18" charset="0"/>
                        </a:rPr>
                        <a:t>Product Name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charset="0"/>
                          <a:cs typeface="Times New Roman" pitchFamily="18" charset="0"/>
                        </a:rPr>
                        <a:t>Amount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Miæ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Mvfx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cs typeface="SutonnyMJ" pitchFamily="2" charset="0"/>
                        </a:rPr>
                        <a:t>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Calibri" charset="0"/>
                          <a:cs typeface="SutonnyMJ" pitchFamily="2" charset="0"/>
                        </a:rPr>
                        <a:t>1*80000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utonnyMJ" pitchFamily="2" charset="0"/>
                          <a:ea typeface="Calibri" charset="0"/>
                          <a:cs typeface="SutonnyMJ" pitchFamily="2" charset="0"/>
                        </a:rPr>
                        <a:t>80,000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Times New Roman" pitchFamily="18" charset="0"/>
                        </a:rPr>
                        <a:t>Total Proposed Stock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SutonnySushreeMJ" pitchFamily="2" charset="0"/>
                        </a:rPr>
                        <a:t>80,000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INFO ON EXISTING BUSINESS OPERATIONS</a:t>
            </a:r>
            <a:endParaRPr lang="en-US" sz="28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5360545"/>
              </p:ext>
            </p:extLst>
          </p:nvPr>
        </p:nvGraphicFramePr>
        <p:xfrm>
          <a:off x="609600" y="990600"/>
          <a:ext cx="7924800" cy="4118496"/>
        </p:xfrm>
        <a:graphic>
          <a:graphicData uri="http://schemas.openxmlformats.org/drawingml/2006/table">
            <a:tbl>
              <a:tblPr/>
              <a:tblGrid>
                <a:gridCol w="3886200"/>
                <a:gridCol w="1066799"/>
                <a:gridCol w="1342813"/>
                <a:gridCol w="1628988"/>
              </a:tblGrid>
              <a:tr h="2486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Particulars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Existing Business (</a:t>
                      </a:r>
                      <a:r>
                        <a:rPr lang="en-US" sz="22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BDT</a:t>
                      </a:r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Daily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Monthly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Yearly </a:t>
                      </a:r>
                    </a:p>
                  </a:txBody>
                  <a:tcPr marL="7928" marR="7928" marT="7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6822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Sales  (A)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1,500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5,40,000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Less: </a:t>
                      </a:r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  <a:r>
                        <a:rPr lang="en-US" sz="2000" b="0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of  sales (B)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3,24,000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Gross Profit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C=(A-B) 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18,000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2,16,000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Less: </a:t>
                      </a:r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Operating</a:t>
                      </a:r>
                      <a:r>
                        <a:rPr lang="en-US" sz="2000" b="1" i="1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Costs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Mobile bill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300</a:t>
                      </a:r>
                      <a:endParaRPr lang="en-US" sz="2000" b="0" dirty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3,600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Present salary/Drawings-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self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8,000</a:t>
                      </a:r>
                      <a:endParaRPr lang="en-US" sz="2000" b="0" dirty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96,000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58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Conveyance or Transport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]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200</a:t>
                      </a:r>
                      <a:endParaRPr lang="en-US" sz="2000" b="0" dirty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Others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(fees, Entertainment, TL renew)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200</a:t>
                      </a:r>
                      <a:endParaRPr lang="en-US" sz="2000" b="0" dirty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2,400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 Operating </a:t>
                      </a:r>
                      <a:r>
                        <a:rPr lang="en-US" sz="2000" b="1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Cost (D)</a:t>
                      </a:r>
                      <a:endParaRPr lang="en-US" sz="20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8,700</a:t>
                      </a:r>
                      <a:endParaRPr lang="en-US" sz="2000" b="1" dirty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1,04,400</a:t>
                      </a:r>
                      <a:endParaRPr lang="en-US" sz="2000" b="1" dirty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20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Net Profit (C-D):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9,300</a:t>
                      </a:r>
                      <a:endParaRPr lang="en-US" sz="2000" b="1" dirty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1,11,600</a:t>
                      </a:r>
                      <a:endParaRPr lang="en-US" sz="2000" b="1" dirty="0"/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en-U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Financial</a:t>
            </a:r>
            <a:r>
              <a:rPr lang="en-US" sz="3200" b="1" dirty="0" smtClean="0">
                <a:solidFill>
                  <a:schemeClr val="tx1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lang="en-US" sz="2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Projection of NU Business plan</a:t>
            </a:r>
          </a:p>
        </p:txBody>
      </p:sp>
      <p:graphicFrame>
        <p:nvGraphicFramePr>
          <p:cNvPr id="6" name="Group 202"/>
          <p:cNvGraphicFramePr>
            <a:graphicFrameLocks noGrp="1"/>
          </p:cNvGraphicFramePr>
          <p:nvPr/>
        </p:nvGraphicFramePr>
        <p:xfrm>
          <a:off x="0" y="914400"/>
          <a:ext cx="9143998" cy="4604634"/>
        </p:xfrm>
        <a:graphic>
          <a:graphicData uri="http://schemas.openxmlformats.org/drawingml/2006/table">
            <a:tbl>
              <a:tblPr/>
              <a:tblGrid>
                <a:gridCol w="2169027"/>
                <a:gridCol w="645027"/>
                <a:gridCol w="820486"/>
                <a:gridCol w="937458"/>
                <a:gridCol w="609602"/>
                <a:gridCol w="762000"/>
                <a:gridCol w="838200"/>
                <a:gridCol w="609600"/>
                <a:gridCol w="762000"/>
                <a:gridCol w="990598"/>
              </a:tblGrid>
              <a:tr h="28109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Particulars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Year 1 (BDT)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Year 2 (BDT)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Year 3 (BDT)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Daily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Monthly 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Yearly 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Daily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Monthly 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Yearly 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Daily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Monthly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Yearly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098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Sales (A)</a:t>
                      </a:r>
                    </a:p>
                  </a:txBody>
                  <a:tcPr marL="7928" marR="7928" marT="79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7,20,000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9,00,000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10,80,000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4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Less: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of  Sale (B)</a:t>
                      </a:r>
                    </a:p>
                  </a:txBody>
                  <a:tcPr marL="7928" marR="7928" marT="79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4,32,000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5,40,000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6,48,000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Gross Profit (A-B)=(C) </a:t>
                      </a:r>
                    </a:p>
                  </a:txBody>
                  <a:tcPr marL="7928" marR="7928" marT="79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2,88,000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3,60,000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4,32,000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08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Less: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Operating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Costs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Mobile bill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300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4,200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4,800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Present salary/Drawings-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self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8,000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96,000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1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Conveyance or Transport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200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4,800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51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Others (fees, Entertainment, TL renew)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200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2,400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Total Operating  Cost  (D)</a:t>
                      </a: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8,700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+mn-lt"/>
                        </a:rPr>
                        <a:t>1,04,400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7928" marR="7928" marT="7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8,850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1,06,200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09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Net Profit (C-D) = (E)</a:t>
                      </a:r>
                    </a:p>
                  </a:txBody>
                  <a:tcPr marL="7928" marR="7928" marT="7929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15,300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1,83,600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21,150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2,53,800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3,24,000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7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GT payback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500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Retained  Income: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1,51,600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2,03,800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2,92,000</a:t>
                      </a:r>
                    </a:p>
                  </a:txBody>
                  <a:tcPr marL="7630" marR="7630" marT="76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7799</TotalTime>
  <Words>949</Words>
  <Application>Microsoft Office PowerPoint</Application>
  <PresentationFormat>On-screen Show (4:3)</PresentationFormat>
  <Paragraphs>378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Proposed Nobin Udyokta business INFO</vt:lpstr>
      <vt:lpstr>Present &amp; Proposed Investment Breakdown</vt:lpstr>
      <vt:lpstr>Present &amp; Proposed Investment Breakdown</vt:lpstr>
      <vt:lpstr>INFO ON EXISTING BUSINESS OPERATIONS</vt:lpstr>
      <vt:lpstr>Financial Projection of NU Business plan</vt:lpstr>
      <vt:lpstr>Cash flow projection on  business plan (Rec. &amp; Pay.)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Emon Livestock Farm</dc:title>
  <dc:creator>anwar</dc:creator>
  <cp:lastModifiedBy>user</cp:lastModifiedBy>
  <cp:revision>1404</cp:revision>
  <dcterms:created xsi:type="dcterms:W3CDTF">2013-07-17T08:10:50Z</dcterms:created>
  <dcterms:modified xsi:type="dcterms:W3CDTF">2017-01-19T05:04:33Z</dcterms:modified>
</cp:coreProperties>
</file>