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52" r:id="rId1"/>
  </p:sldMasterIdLst>
  <p:notesMasterIdLst>
    <p:notesMasterId r:id="rId25"/>
  </p:notesMasterIdLst>
  <p:handoutMasterIdLst>
    <p:handoutMasterId r:id="rId26"/>
  </p:handoutMasterIdLst>
  <p:sldIdLst>
    <p:sldId id="307" r:id="rId2"/>
    <p:sldId id="258" r:id="rId3"/>
    <p:sldId id="303" r:id="rId4"/>
    <p:sldId id="310" r:id="rId5"/>
    <p:sldId id="261" r:id="rId6"/>
    <p:sldId id="263" r:id="rId7"/>
    <p:sldId id="321" r:id="rId8"/>
    <p:sldId id="301" r:id="rId9"/>
    <p:sldId id="264" r:id="rId10"/>
    <p:sldId id="265" r:id="rId11"/>
    <p:sldId id="309" r:id="rId12"/>
    <p:sldId id="338" r:id="rId13"/>
    <p:sldId id="313" r:id="rId14"/>
    <p:sldId id="322" r:id="rId15"/>
    <p:sldId id="327" r:id="rId16"/>
    <p:sldId id="330" r:id="rId17"/>
    <p:sldId id="318" r:id="rId18"/>
    <p:sldId id="319" r:id="rId19"/>
    <p:sldId id="339" r:id="rId20"/>
    <p:sldId id="340" r:id="rId21"/>
    <p:sldId id="341" r:id="rId22"/>
    <p:sldId id="342" r:id="rId23"/>
    <p:sldId id="308" r:id="rId24"/>
  </p:sldIdLst>
  <p:sldSz cx="9144000" cy="6858000" type="screen4x3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484" autoAdjust="0"/>
    <p:restoredTop sz="98746" autoAdjust="0"/>
  </p:normalViewPr>
  <p:slideViewPr>
    <p:cSldViewPr>
      <p:cViewPr>
        <p:scale>
          <a:sx n="55" d="100"/>
          <a:sy n="55" d="100"/>
        </p:scale>
        <p:origin x="-1770" y="-4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9" d="100"/>
          <a:sy n="69" d="100"/>
        </p:scale>
        <p:origin x="-3306" y="-108"/>
      </p:cViewPr>
      <p:guideLst>
        <p:guide orient="horz" pos="3108"/>
        <p:guide pos="2122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0" cy="49331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5374" y="0"/>
            <a:ext cx="2918830" cy="49331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711DBCF-41FE-4BEB-ADD0-C83C4BBF800D}" type="datetimeFigureOut">
              <a:rPr lang="en-US" smtClean="0"/>
              <a:pPr/>
              <a:t>1/9/2017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1287"/>
            <a:ext cx="2918830" cy="493315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5374" y="9371287"/>
            <a:ext cx="2918830" cy="493315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D586C29-E9AC-426F-81B7-2FBACEAAF4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11366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0" cy="49331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4" y="0"/>
            <a:ext cx="2918830" cy="49331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3460225-E1BF-405C-AD20-B4527446C85E}" type="datetimeFigureOut">
              <a:rPr lang="en-US" smtClean="0"/>
              <a:pPr/>
              <a:t>1/9/2017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39775"/>
            <a:ext cx="4929187" cy="36988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686500"/>
            <a:ext cx="5388610" cy="443984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0" cy="493315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4" y="9371287"/>
            <a:ext cx="2918830" cy="493315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5BD04D1-64FA-4A01-A8A7-28C44925ECE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5044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D04D1-64FA-4A01-A8A7-28C44925ECEC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D04D1-64FA-4A01-A8A7-28C44925ECEC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6D365-0F4C-40F0-B4FD-719E4C48398D}" type="datetimeFigureOut">
              <a:rPr lang="en-US" smtClean="0"/>
              <a:pPr/>
              <a:t>1/9/2017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6B5C3-4AF1-4855-BA32-A6548AD848D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6D365-0F4C-40F0-B4FD-719E4C48398D}" type="datetimeFigureOut">
              <a:rPr lang="en-US" smtClean="0"/>
              <a:pPr/>
              <a:t>1/9/2017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6B5C3-4AF1-4855-BA32-A6548AD848D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6D365-0F4C-40F0-B4FD-719E4C48398D}" type="datetimeFigureOut">
              <a:rPr lang="en-US" smtClean="0"/>
              <a:pPr/>
              <a:t>1/9/2017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6B5C3-4AF1-4855-BA32-A6548AD848D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6D365-0F4C-40F0-B4FD-719E4C48398D}" type="datetimeFigureOut">
              <a:rPr lang="en-US" smtClean="0"/>
              <a:pPr/>
              <a:t>1/9/2017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6B5C3-4AF1-4855-BA32-A6548AD848D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6D365-0F4C-40F0-B4FD-719E4C48398D}" type="datetimeFigureOut">
              <a:rPr lang="en-US" smtClean="0"/>
              <a:pPr/>
              <a:t>1/9/2017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6B5C3-4AF1-4855-BA32-A6548AD848D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6D365-0F4C-40F0-B4FD-719E4C48398D}" type="datetimeFigureOut">
              <a:rPr lang="en-US" smtClean="0"/>
              <a:pPr/>
              <a:t>1/9/2017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6B5C3-4AF1-4855-BA32-A6548AD848D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6D365-0F4C-40F0-B4FD-719E4C48398D}" type="datetimeFigureOut">
              <a:rPr lang="en-US" smtClean="0"/>
              <a:pPr/>
              <a:t>1/9/2017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6B5C3-4AF1-4855-BA32-A6548AD848D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6D365-0F4C-40F0-B4FD-719E4C48398D}" type="datetimeFigureOut">
              <a:rPr lang="en-US" smtClean="0"/>
              <a:pPr/>
              <a:t>1/9/2017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6B5C3-4AF1-4855-BA32-A6548AD848D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6D365-0F4C-40F0-B4FD-719E4C48398D}" type="datetimeFigureOut">
              <a:rPr lang="en-US" smtClean="0"/>
              <a:pPr/>
              <a:t>1/9/2017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6B5C3-4AF1-4855-BA32-A6548AD848D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6D365-0F4C-40F0-B4FD-719E4C48398D}" type="datetimeFigureOut">
              <a:rPr lang="en-US" smtClean="0"/>
              <a:pPr/>
              <a:t>1/9/2017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6B5C3-4AF1-4855-BA32-A6548AD848D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6D365-0F4C-40F0-B4FD-719E4C48398D}" type="datetimeFigureOut">
              <a:rPr lang="en-US" smtClean="0"/>
              <a:pPr/>
              <a:t>1/9/2017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6B5C3-4AF1-4855-BA32-A6548AD848D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F6D365-0F4C-40F0-B4FD-719E4C48398D}" type="datetimeFigureOut">
              <a:rPr lang="en-US" smtClean="0"/>
              <a:pPr/>
              <a:t>1/9/2017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6B5C3-4AF1-4855-BA32-A6548AD848D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3" r:id="rId1"/>
    <p:sldLayoutId id="2147484154" r:id="rId2"/>
    <p:sldLayoutId id="2147484155" r:id="rId3"/>
    <p:sldLayoutId id="2147484156" r:id="rId4"/>
    <p:sldLayoutId id="2147484157" r:id="rId5"/>
    <p:sldLayoutId id="2147484158" r:id="rId6"/>
    <p:sldLayoutId id="2147484159" r:id="rId7"/>
    <p:sldLayoutId id="2147484160" r:id="rId8"/>
    <p:sldLayoutId id="2147484161" r:id="rId9"/>
    <p:sldLayoutId id="2147484162" r:id="rId10"/>
    <p:sldLayoutId id="21474841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Subtitle 5"/>
          <p:cNvSpPr>
            <a:spLocks noGrp="1"/>
          </p:cNvSpPr>
          <p:nvPr/>
        </p:nvSpPr>
        <p:spPr bwMode="auto">
          <a:xfrm>
            <a:off x="0" y="5867400"/>
            <a:ext cx="3581400" cy="990600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lnSpc>
                <a:spcPct val="80000"/>
              </a:lnSpc>
              <a:buFont typeface="Arial" charset="0"/>
              <a:buNone/>
            </a:pPr>
            <a:r>
              <a:rPr lang="en-US" dirty="0" smtClean="0"/>
              <a:t>Project by:  Mohammad Abu </a:t>
            </a:r>
            <a:r>
              <a:rPr lang="en-US" dirty="0" err="1" smtClean="0"/>
              <a:t>Naser</a:t>
            </a:r>
            <a:endParaRPr lang="en-US" dirty="0" smtClean="0"/>
          </a:p>
          <a:p>
            <a:pPr>
              <a:lnSpc>
                <a:spcPct val="80000"/>
              </a:lnSpc>
              <a:buFont typeface="Arial" charset="0"/>
              <a:buNone/>
            </a:pPr>
            <a:endParaRPr lang="en-US" dirty="0" smtClean="0"/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en-US" dirty="0" smtClean="0"/>
              <a:t>Identified by: Ala Uddin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Verified </a:t>
            </a:r>
            <a:r>
              <a:rPr lang="en-US" dirty="0"/>
              <a:t>By: </a:t>
            </a:r>
            <a:r>
              <a:rPr lang="en-US" dirty="0" smtClean="0"/>
              <a:t>Mir </a:t>
            </a:r>
            <a:r>
              <a:rPr lang="en-US" dirty="0" err="1" smtClean="0"/>
              <a:t>Hossain</a:t>
            </a:r>
            <a:r>
              <a:rPr lang="en-US" dirty="0" smtClean="0"/>
              <a:t> </a:t>
            </a:r>
            <a:r>
              <a:rPr lang="en-US" dirty="0" err="1" smtClean="0"/>
              <a:t>Chwdhury</a:t>
            </a:r>
            <a:endParaRPr lang="en-US" b="1" dirty="0"/>
          </a:p>
        </p:txBody>
      </p:sp>
      <p:sp>
        <p:nvSpPr>
          <p:cNvPr id="2052" name="Text Box 12"/>
          <p:cNvSpPr txBox="1">
            <a:spLocks noChangeArrowheads="1"/>
          </p:cNvSpPr>
          <p:nvPr/>
        </p:nvSpPr>
        <p:spPr bwMode="auto">
          <a:xfrm>
            <a:off x="6248400" y="6568058"/>
            <a:ext cx="1981200" cy="289942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2065" tIns="46033" rIns="92065" bIns="46033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0" hangingPunct="0">
              <a:lnSpc>
                <a:spcPct val="80000"/>
              </a:lnSpc>
              <a:spcBef>
                <a:spcPct val="50000"/>
              </a:spcBef>
            </a:pPr>
            <a:r>
              <a:rPr lang="en-US" sz="1600" b="1" dirty="0">
                <a:solidFill>
                  <a:srgbClr val="0000FF"/>
                </a:solidFill>
                <a:latin typeface="Lucida Sans Unicode" pitchFamily="34" charset="0"/>
              </a:rPr>
              <a:t>GRAMEEN TRUST</a:t>
            </a:r>
          </a:p>
        </p:txBody>
      </p:sp>
      <p:pic>
        <p:nvPicPr>
          <p:cNvPr id="2053" name="Picture 7" descr="GT-LOG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05800" y="6096000"/>
            <a:ext cx="838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ubtitle 5"/>
          <p:cNvSpPr>
            <a:spLocks noGrp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lnSpc>
                <a:spcPct val="80000"/>
              </a:lnSpc>
              <a:buFont typeface="Arial" charset="0"/>
              <a:buNone/>
            </a:pPr>
            <a:r>
              <a:rPr lang="en-US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Adil Poultry </a:t>
            </a:r>
            <a:r>
              <a:rPr lang="en-US" sz="6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Khamar</a:t>
            </a:r>
            <a:endParaRPr lang="en-US" sz="6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857999" y="6091535"/>
            <a:ext cx="1295401" cy="461665"/>
          </a:xfrm>
          <a:prstGeom prst="rect">
            <a:avLst/>
          </a:pr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1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Sonaimuri</a:t>
            </a: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Unit</a:t>
            </a:r>
          </a:p>
          <a:p>
            <a:pPr algn="ctr"/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Region -2</a:t>
            </a:r>
            <a:endPara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" name="Subtitle 5"/>
          <p:cNvSpPr>
            <a:spLocks noGrp="1"/>
          </p:cNvSpPr>
          <p:nvPr/>
        </p:nvSpPr>
        <p:spPr bwMode="auto">
          <a:xfrm>
            <a:off x="0" y="838200"/>
            <a:ext cx="91440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ct val="80000"/>
              </a:lnSpc>
              <a:buFont typeface="Arial" charset="0"/>
              <a:buNone/>
            </a:pPr>
            <a:r>
              <a:rPr lang="en-US" sz="4000" b="1" dirty="0" smtClean="0">
                <a:solidFill>
                  <a:srgbClr val="0070C0"/>
                </a:solidFill>
              </a:rPr>
              <a:t>    </a:t>
            </a:r>
          </a:p>
          <a:p>
            <a:pPr algn="ctr">
              <a:lnSpc>
                <a:spcPct val="80000"/>
              </a:lnSpc>
              <a:buFont typeface="Arial" charset="0"/>
              <a:buNone/>
            </a:pPr>
            <a:endParaRPr lang="en-US" sz="4000" b="1" dirty="0" smtClean="0">
              <a:solidFill>
                <a:srgbClr val="0070C0"/>
              </a:solidFill>
            </a:endParaRPr>
          </a:p>
          <a:p>
            <a:pPr algn="ctr">
              <a:lnSpc>
                <a:spcPct val="80000"/>
              </a:lnSpc>
              <a:buFont typeface="Arial" charset="0"/>
              <a:buNone/>
            </a:pPr>
            <a:endParaRPr lang="en-US" sz="4000" b="1" dirty="0" smtClean="0">
              <a:solidFill>
                <a:srgbClr val="0070C0"/>
              </a:solidFill>
            </a:endParaRPr>
          </a:p>
          <a:p>
            <a:pPr algn="ctr">
              <a:lnSpc>
                <a:spcPct val="80000"/>
              </a:lnSpc>
              <a:buFont typeface="Arial" charset="0"/>
              <a:buNone/>
            </a:pPr>
            <a:r>
              <a:rPr lang="en-US" sz="4000" dirty="0" smtClean="0">
                <a:solidFill>
                  <a:srgbClr val="FF0000"/>
                </a:solidFill>
              </a:rPr>
              <a:t>Clear </a:t>
            </a:r>
            <a:r>
              <a:rPr lang="en-US" sz="4000" b="1" dirty="0" smtClean="0">
                <a:solidFill>
                  <a:srgbClr val="FF0000"/>
                </a:solidFill>
              </a:rPr>
              <a:t>Shop picture with Sign Board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62000"/>
            <a:ext cx="9143999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7638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defRPr/>
            </a:pPr>
            <a:r>
              <a:rPr lang="en-US" sz="2400" b="1" cap="all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Cash</a:t>
            </a:r>
            <a:r>
              <a:rPr lang="en-US" sz="2400" dirty="0" smtClean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US" sz="2400" b="1" cap="all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flow projection on  business plan (Rec. &amp; Pay.)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00537745"/>
              </p:ext>
            </p:extLst>
          </p:nvPr>
        </p:nvGraphicFramePr>
        <p:xfrm>
          <a:off x="304800" y="1143000"/>
          <a:ext cx="8610600" cy="4953000"/>
        </p:xfrm>
        <a:graphic>
          <a:graphicData uri="http://schemas.openxmlformats.org/drawingml/2006/table">
            <a:tbl>
              <a:tblPr/>
              <a:tblGrid>
                <a:gridCol w="626224"/>
                <a:gridCol w="4148745"/>
                <a:gridCol w="1330729"/>
                <a:gridCol w="1330729"/>
                <a:gridCol w="1174173"/>
              </a:tblGrid>
              <a:tr h="6515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Sl</a:t>
                      </a: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. No. #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Particulars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Year  1 (BDT)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Year  2 (BDT)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Year  3 (</a:t>
                      </a:r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BDT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  <a:tr h="35800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Cash Inflow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5800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Investment Infusion by Investor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80,000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5800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1.2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Net Profit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2,92,160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3,06,760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3,20,960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063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1.3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Depreciation (Non</a:t>
                      </a:r>
                      <a:r>
                        <a:rPr lang="en-US" sz="1600" b="1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cash item)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+mn-lt"/>
                        </a:rPr>
                        <a:t>640</a:t>
                      </a:r>
                      <a:endParaRPr lang="en-US" sz="1800" b="0" dirty="0"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+mn-lt"/>
                        </a:rPr>
                        <a:t>640</a:t>
                      </a:r>
                      <a:endParaRPr lang="en-US" sz="1800" b="0" dirty="0"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+mn-lt"/>
                        </a:rPr>
                        <a:t>640</a:t>
                      </a:r>
                      <a:endParaRPr lang="en-US" sz="1800" b="0" dirty="0"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063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1.4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Opening Balance of Cash Surplus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+mn-lt"/>
                        </a:rPr>
                        <a:t>2,60,800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+mn-lt"/>
                        </a:rPr>
                        <a:t>5,36,200</a:t>
                      </a:r>
                      <a:endParaRPr lang="en-US" sz="1800" b="0" dirty="0"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0634"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Total Cash Inflow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+mn-lt"/>
                        </a:rPr>
                        <a:t>3,72,800</a:t>
                      </a:r>
                      <a:endParaRPr lang="en-US" sz="1800" b="0" dirty="0"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+mn-lt"/>
                        </a:rPr>
                        <a:t>5,68,200</a:t>
                      </a:r>
                      <a:endParaRPr lang="en-US" sz="1800" b="1" dirty="0"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+mn-lt"/>
                        </a:rPr>
                        <a:t>8,57,800</a:t>
                      </a:r>
                      <a:endParaRPr lang="en-US" sz="1800" b="1" dirty="0"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759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2.0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Cash Outflow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759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2.1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Purchase of Product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80,000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759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2.2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Payment of GB Loan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3144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2.3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Investment Pay Back (Including Ownership Tr. Fee)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32,000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32,000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32,000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0634"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Total Cash Outflow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+mn-lt"/>
                        </a:rPr>
                        <a:t>1,12,000</a:t>
                      </a:r>
                      <a:endParaRPr lang="en-US" sz="1800" b="1" dirty="0"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+mn-lt"/>
                        </a:rPr>
                        <a:t>32,000</a:t>
                      </a:r>
                      <a:endParaRPr lang="en-US" sz="1800" b="1" dirty="0"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+mn-lt"/>
                        </a:rPr>
                        <a:t>32,000</a:t>
                      </a:r>
                      <a:endParaRPr lang="en-US" sz="1800" b="1" dirty="0"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063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3.0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Net 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Cash Surplus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+mn-lt"/>
                        </a:rPr>
                        <a:t>2,60,800</a:t>
                      </a:r>
                      <a:endParaRPr lang="en-US" sz="1800" b="0" dirty="0"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+mn-lt"/>
                        </a:rPr>
                        <a:t>5,36,200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+mn-lt"/>
                        </a:rPr>
                        <a:t>8,25,800</a:t>
                      </a:r>
                      <a:endParaRPr lang="en-US" sz="1800" b="0" dirty="0"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308" name="Group 2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627290474"/>
              </p:ext>
            </p:extLst>
          </p:nvPr>
        </p:nvGraphicFramePr>
        <p:xfrm>
          <a:off x="304800" y="1376362"/>
          <a:ext cx="8458200" cy="4719638"/>
        </p:xfrm>
        <a:graphic>
          <a:graphicData uri="http://schemas.openxmlformats.org/drawingml/2006/table">
            <a:tbl>
              <a:tblPr/>
              <a:tblGrid>
                <a:gridCol w="4876800"/>
                <a:gridCol w="3581400"/>
              </a:tblGrid>
              <a:tr h="25604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E1C11"/>
                          </a:solidFill>
                          <a:effectLst/>
                          <a:latin typeface="Garamond" pitchFamily="18" charset="0"/>
                          <a:cs typeface="Arial" charset="0"/>
                        </a:rPr>
                        <a:t>S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E1C11"/>
                          </a:solidFill>
                          <a:effectLst/>
                          <a:latin typeface="Garamond" pitchFamily="18" charset="0"/>
                          <a:cs typeface="Arial" charset="0"/>
                        </a:rPr>
                        <a:t>TRENGTH</a:t>
                      </a:r>
                    </a:p>
                    <a:p>
                      <a:pPr marL="282575" marR="0" lvl="0" indent="-2825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Tx/>
                        <a:buBlip>
                          <a:blip r:embed="rId2"/>
                        </a:buBlip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E1C11"/>
                          </a:solidFill>
                          <a:effectLst/>
                          <a:latin typeface="Arial" charset="0"/>
                          <a:cs typeface="Arial" charset="0"/>
                        </a:rPr>
                        <a:t>Skilled and experienced.</a:t>
                      </a:r>
                    </a:p>
                    <a:p>
                      <a:pPr marL="282575" marR="0" lvl="0" indent="-2825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Tx/>
                        <a:buBlip>
                          <a:blip r:embed="rId2"/>
                        </a:buBlip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E1C11"/>
                          </a:solidFill>
                          <a:effectLst/>
                          <a:latin typeface="Arial" charset="0"/>
                          <a:cs typeface="Arial" charset="0"/>
                        </a:rPr>
                        <a:t>Quality service and product</a:t>
                      </a:r>
                    </a:p>
                    <a:p>
                      <a:pPr marL="282575" marR="0" lvl="0" indent="-2825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Tx/>
                        <a:buBlip>
                          <a:blip r:embed="rId2"/>
                        </a:buBlip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E1C11"/>
                          </a:solidFill>
                          <a:effectLst/>
                          <a:latin typeface="Arial" charset="0"/>
                          <a:cs typeface="Arial" charset="0"/>
                        </a:rPr>
                        <a:t>Seven days open in a week</a:t>
                      </a:r>
                    </a:p>
                    <a:p>
                      <a:pPr marL="282575" marR="0" lvl="0" indent="-2825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Tx/>
                        <a:buBlip>
                          <a:blip r:embed="rId2"/>
                        </a:buBlip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E1C11"/>
                          </a:solidFill>
                          <a:effectLst/>
                          <a:latin typeface="Arial" charset="0"/>
                          <a:cs typeface="Arial" charset="0"/>
                        </a:rPr>
                        <a:t>16 hours shop open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E1C11"/>
                        </a:solidFill>
                        <a:effectLst/>
                        <a:latin typeface="Garamond" pitchFamily="18" charset="0"/>
                        <a:cs typeface="Arial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E1C11"/>
                          </a:solidFill>
                          <a:effectLst/>
                          <a:latin typeface="Garamond" pitchFamily="18" charset="0"/>
                          <a:cs typeface="Arial" charset="0"/>
                        </a:rPr>
                        <a:t>W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E1C11"/>
                          </a:solidFill>
                          <a:effectLst/>
                          <a:latin typeface="Garamond" pitchFamily="18" charset="0"/>
                          <a:cs typeface="Arial" charset="0"/>
                        </a:rPr>
                        <a:t>EAKNESS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E1C11"/>
                          </a:solidFill>
                          <a:effectLst/>
                          <a:latin typeface="Arial" charset="0"/>
                          <a:cs typeface="Arial" charset="0"/>
                        </a:rPr>
                        <a:t> Lack of investment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E1C1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</a:tr>
              <a:tr h="21591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4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E1C11"/>
                          </a:solidFill>
                          <a:effectLst/>
                          <a:latin typeface="Garamond" pitchFamily="18" charset="0"/>
                          <a:cs typeface="Arial" charset="0"/>
                        </a:rPr>
                        <a:t>O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E1C11"/>
                          </a:solidFill>
                          <a:effectLst/>
                          <a:latin typeface="Garamond" pitchFamily="18" charset="0"/>
                          <a:cs typeface="Arial" charset="0"/>
                        </a:rPr>
                        <a:t>PPORTUNITIY</a:t>
                      </a:r>
                    </a:p>
                    <a:p>
                      <a:pPr marL="282575" marR="0" lvl="0" indent="-2825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Tx/>
                        <a:buBlip>
                          <a:blip r:embed="rId2"/>
                        </a:buBlip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E1C11"/>
                          </a:solidFill>
                          <a:effectLst/>
                          <a:latin typeface="Arial" charset="0"/>
                          <a:cs typeface="Arial" charset="0"/>
                        </a:rPr>
                        <a:t>More customers within the area.</a:t>
                      </a:r>
                    </a:p>
                    <a:p>
                      <a:pPr marL="282575" marR="0" lvl="0" indent="-2825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Tx/>
                        <a:buBlip>
                          <a:blip r:embed="rId2"/>
                        </a:buBlip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E1C11"/>
                          </a:solidFill>
                          <a:effectLst/>
                          <a:latin typeface="Arial" charset="0"/>
                          <a:cs typeface="Arial" charset="0"/>
                        </a:rPr>
                        <a:t>Increasing demand.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E1C1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E1C11"/>
                          </a:solidFill>
                          <a:effectLst/>
                          <a:latin typeface="Garamond" pitchFamily="18" charset="0"/>
                          <a:cs typeface="Arial" charset="0"/>
                        </a:rPr>
                        <a:t>T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E1C11"/>
                          </a:solidFill>
                          <a:effectLst/>
                          <a:latin typeface="Garamond" pitchFamily="18" charset="0"/>
                          <a:cs typeface="Arial" charset="0"/>
                        </a:rPr>
                        <a:t>HREATS</a:t>
                      </a:r>
                    </a:p>
                    <a:p>
                      <a:pPr marL="282575" marR="0" lvl="0" indent="-2825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Tx/>
                        <a:buBlip>
                          <a:blip r:embed="rId2"/>
                        </a:buBlip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E1C11"/>
                          </a:solidFill>
                          <a:effectLst/>
                          <a:latin typeface="Arial" charset="0"/>
                          <a:cs typeface="Arial" charset="0"/>
                        </a:rPr>
                        <a:t>Political Unrest</a:t>
                      </a:r>
                    </a:p>
                    <a:p>
                      <a:pPr marL="282575" marR="0" lvl="0" indent="-2825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Tx/>
                        <a:buBlip>
                          <a:blip r:embed="rId2"/>
                        </a:buBlip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E1C11"/>
                          </a:solidFill>
                          <a:effectLst/>
                          <a:latin typeface="Arial" charset="0"/>
                          <a:cs typeface="Arial" charset="0"/>
                        </a:rPr>
                        <a:t>Theft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E1C1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</a:tr>
            </a:tbl>
          </a:graphicData>
        </a:graphic>
      </p:graphicFrame>
      <p:sp>
        <p:nvSpPr>
          <p:cNvPr id="12309" name="Rectangle 21"/>
          <p:cNvSpPr>
            <a:spLocks noChangeArrowheads="1"/>
          </p:cNvSpPr>
          <p:nvPr/>
        </p:nvSpPr>
        <p:spPr bwMode="auto">
          <a:xfrm>
            <a:off x="0" y="0"/>
            <a:ext cx="9144000" cy="113877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400" b="1" dirty="0" err="1">
                <a:solidFill>
                  <a:schemeClr val="tx1"/>
                </a:solidFill>
              </a:rPr>
              <a:t>SWOT</a:t>
            </a:r>
            <a:r>
              <a:rPr lang="en-US" sz="3400" b="1" dirty="0">
                <a:solidFill>
                  <a:schemeClr val="tx1"/>
                </a:solidFill>
              </a:rPr>
              <a:t> </a:t>
            </a:r>
            <a:r>
              <a:rPr lang="en-US" sz="3400" b="1" dirty="0" smtClean="0">
                <a:solidFill>
                  <a:schemeClr val="tx1"/>
                </a:solidFill>
              </a:rPr>
              <a:t>Analysis</a:t>
            </a:r>
          </a:p>
          <a:p>
            <a:pPr algn="ctr">
              <a:defRPr/>
            </a:pPr>
            <a:endParaRPr lang="en-US" sz="3400" b="1" i="1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56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 M com\Desktop\member)\IMG_20170101_1723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 M com\Desktop\member)\IMG_20170101_1723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0"/>
            <a:ext cx="82296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 M com\Desktop\member)\IMG_20170101_1713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 M com\Desktop\member)\IMG_20170101_1713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 M com\Desktop\member)\IMG_20170101_1714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685800"/>
            <a:ext cx="7086600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dirty="0" smtClean="0">
                <a:solidFill>
                  <a:srgbClr val="FF0000"/>
                </a:solidFill>
              </a:rPr>
              <a:t>Clear Picture of NID (Both Side)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" name="Picture 2" descr="C:\Users\M M com\Desktop\member)\IMG_20170101_1716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dirty="0" smtClean="0">
                <a:solidFill>
                  <a:srgbClr val="FF0000"/>
                </a:solidFill>
              </a:rPr>
              <a:t>Clear Picture of Trade License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" name="Picture 2" descr="C:\Users\M M com\Desktop\member)\IMG_20170101_1716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en-US" sz="3200" dirty="0" smtClean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en-US" sz="3200" dirty="0" smtClean="0">
                <a:solidFill>
                  <a:prstClr val="black"/>
                </a:solidFill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105400"/>
            <a:ext cx="2438400" cy="1020763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9218" name="Picture 2" descr="C:\Users\M M com\Desktop\420420\20161211_1245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8600"/>
            <a:ext cx="9144000" cy="6400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Group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172637478"/>
              </p:ext>
            </p:extLst>
          </p:nvPr>
        </p:nvGraphicFramePr>
        <p:xfrm>
          <a:off x="228600" y="762000"/>
          <a:ext cx="8686800" cy="5839952"/>
        </p:xfrm>
        <a:graphic>
          <a:graphicData uri="http://schemas.openxmlformats.org/drawingml/2006/table">
            <a:tbl>
              <a:tblPr/>
              <a:tblGrid>
                <a:gridCol w="3609303"/>
                <a:gridCol w="265094"/>
                <a:gridCol w="4812403"/>
              </a:tblGrid>
              <a:tr h="350851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Name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Md. Mohammad Abu 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Naser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2334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Permanent Address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Vill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 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Afsar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Khil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post: 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Taltola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Bazer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 P.S: 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Chatkhil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 District: 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Noakhali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0851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Age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February 20, 1983 (33 Years)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0851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Marital status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Married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0851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5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Children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Nil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0851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No. of siblings: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04 Brothers, Three Sisters.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82208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Parent’s and GB related Info</a:t>
                      </a:r>
                    </a:p>
                    <a:p>
                      <a:pPr marL="400050" marR="0" lvl="0" indent="-40005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kumimoji="0" lang="en-US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) Who is GB member</a:t>
                      </a:r>
                    </a:p>
                    <a:p>
                      <a:pPr marL="400050" marR="0" lvl="0" indent="-40005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(ii) Mother’s name </a:t>
                      </a:r>
                    </a:p>
                    <a:p>
                      <a:pPr marL="400050" marR="0" lvl="0" indent="-40005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(iii) Father’s name</a:t>
                      </a:r>
                    </a:p>
                    <a:p>
                      <a:pPr marL="400050" marR="0" lvl="0" indent="-40005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(iv) GB member’s info</a:t>
                      </a:r>
                    </a:p>
                    <a:p>
                      <a:pPr marL="400050" marR="0" lvl="0" indent="-40005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AutoNum type="romanLcParenBoth"/>
                        <a:tabLst/>
                        <a:defRPr/>
                      </a:pPr>
                      <a:endParaRPr kumimoji="0" 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400050" marR="0" lvl="0" indent="-40005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Further Information:</a:t>
                      </a:r>
                    </a:p>
                    <a:p>
                      <a:pPr marL="400050" marR="0" lvl="0" indent="-40005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(v) Who pays GB loan installment </a:t>
                      </a:r>
                    </a:p>
                    <a:p>
                      <a:pPr marL="400050" marR="0" lvl="0" indent="-40005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(vi) Mobile lady</a:t>
                      </a:r>
                    </a:p>
                    <a:p>
                      <a:pPr marL="400050" marR="0" lvl="0" indent="-40005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(vii) </a:t>
                      </a:r>
                      <a:r>
                        <a:rPr kumimoji="0" lang="en-US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Grameen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Education Loan</a:t>
                      </a:r>
                    </a:p>
                    <a:p>
                      <a:pPr marL="400050" marR="0" lvl="0" indent="-40005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AutoNum type="romanLcParenBoth" startAt="8"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Any other loan like GCCN, GKF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Mother       Yes                          Father</a:t>
                      </a: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Bebe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Hazera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Abdul 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Haque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Branch: 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Joyag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 Centre: 27/m Group no: 05                      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Loanee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no.: 4984  Member since:   2005, First loan: 5,000/-, Existing 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loan:N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/A, Outstanding: N/A </a:t>
                      </a: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N/A</a:t>
                      </a: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N/A</a:t>
                      </a: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N/A</a:t>
                      </a: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N/A</a:t>
                      </a: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0851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Education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Eight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6667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u="non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Brief Bio of the </a:t>
            </a:r>
            <a:r>
              <a:rPr lang="en-US" sz="2800" b="1" cap="all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PROPOSED </a:t>
            </a:r>
            <a:r>
              <a:rPr lang="en-US" sz="2800" b="1" cap="all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Nobin</a:t>
            </a:r>
            <a:r>
              <a:rPr lang="en-US" sz="2800" b="1" cap="all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cap="all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Udyokta</a:t>
            </a:r>
            <a:endParaRPr kumimoji="0" lang="en-US" sz="2800" b="1" u="none" kern="1200" cap="all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91400" y="3374978"/>
            <a:ext cx="609600" cy="28262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953000" y="3352800"/>
            <a:ext cx="762000" cy="30480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:\Users\M M com\Desktop\member)\IMG_20170101_1717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38200" y="1"/>
            <a:ext cx="693981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3733800"/>
            <a:ext cx="7467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0"/>
            <a:ext cx="7010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6" descr="blogexplo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4399" y="3429000"/>
            <a:ext cx="2514601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438400" y="990600"/>
            <a:ext cx="4114800" cy="1557349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lang="en-US" sz="2800" b="1" dirty="0">
                <a:latin typeface="Arial" charset="0"/>
              </a:rPr>
              <a:t>Presented </a:t>
            </a:r>
            <a:r>
              <a:rPr lang="en-US" sz="2800" b="1" dirty="0" smtClean="0">
                <a:latin typeface="Arial" charset="0"/>
              </a:rPr>
              <a:t>at </a:t>
            </a:r>
          </a:p>
          <a:p>
            <a:pPr algn="ctr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lang="en-US" sz="2800" b="1" dirty="0" smtClean="0">
                <a:latin typeface="Arial" charset="0"/>
              </a:rPr>
              <a:t>SB Design </a:t>
            </a:r>
            <a:r>
              <a:rPr lang="en-US" sz="2800" b="1" dirty="0">
                <a:latin typeface="Arial" charset="0"/>
              </a:rPr>
              <a:t>Lab</a:t>
            </a:r>
          </a:p>
          <a:p>
            <a:pPr algn="ctr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lang="en-US" sz="2800" b="1" dirty="0" smtClean="0">
                <a:latin typeface="Arial" charset="0"/>
              </a:rPr>
              <a:t>On January 2017 </a:t>
            </a:r>
            <a:r>
              <a:rPr lang="en-US" sz="2800" b="1" dirty="0">
                <a:latin typeface="Arial" charset="0"/>
              </a:rPr>
              <a:t>at </a:t>
            </a:r>
            <a:r>
              <a:rPr lang="en-US" sz="2800" b="1" dirty="0" smtClean="0">
                <a:latin typeface="Arial" charset="0"/>
              </a:rPr>
              <a:t>GT</a:t>
            </a:r>
            <a:endParaRPr lang="en-US" sz="2800" b="1" dirty="0">
              <a:latin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200" y="5334000"/>
            <a:ext cx="2819400" cy="138499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1" u="sng" dirty="0" smtClean="0">
                <a:cs typeface="Times New Roman" pitchFamily="18" charset="0"/>
              </a:rPr>
              <a:t>For more information</a:t>
            </a:r>
            <a:r>
              <a:rPr lang="en-US" sz="2000" b="1" dirty="0" smtClean="0">
                <a:cs typeface="Times New Roman" pitchFamily="18" charset="0"/>
              </a:rPr>
              <a:t> </a:t>
            </a:r>
          </a:p>
          <a:p>
            <a:r>
              <a:rPr lang="en-US" sz="1600" dirty="0" err="1" smtClean="0">
                <a:cs typeface="Times New Roman" pitchFamily="18" charset="0"/>
              </a:rPr>
              <a:t>Grameen</a:t>
            </a:r>
            <a:r>
              <a:rPr lang="en-US" sz="1600" dirty="0" smtClean="0">
                <a:cs typeface="Times New Roman" pitchFamily="18" charset="0"/>
              </a:rPr>
              <a:t> Trust</a:t>
            </a:r>
          </a:p>
          <a:p>
            <a:r>
              <a:rPr lang="en-US" sz="1600" dirty="0" smtClean="0">
                <a:cs typeface="Times New Roman" pitchFamily="18" charset="0"/>
              </a:rPr>
              <a:t> Phone No : 9017038</a:t>
            </a:r>
          </a:p>
          <a:p>
            <a:r>
              <a:rPr lang="en-US" sz="1600" dirty="0" err="1" smtClean="0">
                <a:cs typeface="Times New Roman" pitchFamily="18" charset="0"/>
              </a:rPr>
              <a:t>Mohammoad</a:t>
            </a:r>
            <a:r>
              <a:rPr lang="en-US" sz="1600" dirty="0" smtClean="0">
                <a:cs typeface="Times New Roman" pitchFamily="18" charset="0"/>
              </a:rPr>
              <a:t> Abu </a:t>
            </a:r>
            <a:r>
              <a:rPr lang="en-US" sz="1600" dirty="0" err="1" smtClean="0">
                <a:cs typeface="Times New Roman" pitchFamily="18" charset="0"/>
              </a:rPr>
              <a:t>Naser</a:t>
            </a:r>
            <a:endParaRPr lang="en-US" sz="1600" dirty="0" smtClean="0">
              <a:cs typeface="Times New Roman" pitchFamily="18" charset="0"/>
            </a:endParaRPr>
          </a:p>
          <a:p>
            <a:r>
              <a:rPr lang="en-US" sz="1600" dirty="0" smtClean="0">
                <a:cs typeface="Times New Roman" pitchFamily="18" charset="0"/>
              </a:rPr>
              <a:t>Cell No: </a:t>
            </a:r>
            <a:r>
              <a:rPr lang="en-US" sz="1600" dirty="0" smtClean="0">
                <a:solidFill>
                  <a:schemeClr val="tx1"/>
                </a:solidFill>
                <a:cs typeface="Arial" pitchFamily="34" charset="0"/>
              </a:rPr>
              <a:t>01753468235</a:t>
            </a:r>
          </a:p>
        </p:txBody>
      </p:sp>
    </p:spTree>
    <p:extLst>
      <p:ext uri="{BB962C8B-B14F-4D97-AF65-F5344CB8AC3E}">
        <p14:creationId xmlns:p14="http://schemas.microsoft.com/office/powerpoint/2010/main" xmlns="" val="286523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16073499"/>
              </p:ext>
            </p:extLst>
          </p:nvPr>
        </p:nvGraphicFramePr>
        <p:xfrm>
          <a:off x="228600" y="1142999"/>
          <a:ext cx="8686800" cy="4693020"/>
        </p:xfrm>
        <a:graphic>
          <a:graphicData uri="http://schemas.openxmlformats.org/drawingml/2006/table">
            <a:tbl>
              <a:tblPr/>
              <a:tblGrid>
                <a:gridCol w="3107972"/>
                <a:gridCol w="244828"/>
                <a:gridCol w="5334000"/>
              </a:tblGrid>
              <a:tr h="510796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Present Occupation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Poultry Farm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4997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Initial Investment</a:t>
                      </a:r>
                      <a:endParaRPr lang="en-US" sz="16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250,000/-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571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Trade License/ Drug License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369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4037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Business Experience</a:t>
                      </a: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And Training  Info.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   years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7422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Other Own/Family Sources of Income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One brother is doing business &amp; one brother is staying in abroad.  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7422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Other Own/Family Sources of Liabilities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N/A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571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NU Contact Info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01833647033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1081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NU Project Source/Reference</a:t>
                      </a: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Sonaimuri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Unit,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Noakhali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9144000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kern="1200" cap="all" spc="0" normalizeH="0" baseline="0" noProof="0" dirty="0" smtClean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u="non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Brief Bio of the </a:t>
            </a:r>
            <a:r>
              <a:rPr lang="en-US" sz="2400" b="1" cap="all" dirty="0" smtClean="0">
                <a:solidFill>
                  <a:schemeClr val="tx1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PROPOSED </a:t>
            </a:r>
            <a:r>
              <a:rPr lang="en-US" sz="2400" b="1" cap="all" dirty="0" err="1" smtClean="0">
                <a:solidFill>
                  <a:schemeClr val="tx1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Nobin</a:t>
            </a:r>
            <a:r>
              <a:rPr lang="en-US" sz="2400" b="1" cap="all" dirty="0" smtClean="0">
                <a:solidFill>
                  <a:schemeClr val="tx1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cap="all" dirty="0" err="1" smtClean="0">
                <a:solidFill>
                  <a:schemeClr val="tx1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Udyokta</a:t>
            </a:r>
            <a:r>
              <a:rPr lang="en-US" sz="2400" b="1" cap="all" dirty="0" smtClean="0">
                <a:solidFill>
                  <a:schemeClr val="tx1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(cont…)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kern="1200" cap="all" spc="0" normalizeH="0" baseline="0" noProof="0" dirty="0">
              <a:ln>
                <a:noFill/>
              </a:ln>
              <a:solidFill>
                <a:schemeClr val="tx1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0"/>
            <a:ext cx="9144000" cy="11239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endParaRPr lang="en-US" sz="2800" b="1" i="1" cap="all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en-US" sz="2800" b="1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brief history of </a:t>
            </a:r>
            <a:r>
              <a:rPr lang="en-US" sz="2800" b="1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GB loan utilization</a:t>
            </a:r>
            <a:r>
              <a:rPr lang="en-US" sz="2800" b="1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 by Family</a:t>
            </a:r>
          </a:p>
          <a:p>
            <a:pPr lvl="0" algn="ctr">
              <a:spcBef>
                <a:spcPct val="0"/>
              </a:spcBef>
              <a:defRPr/>
            </a:pPr>
            <a:endParaRPr kumimoji="0" lang="en-US" sz="2800" b="1" i="1" u="none" kern="1200" cap="all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3400" y="1676400"/>
            <a:ext cx="7696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/>
              <a:t>NU’s Mother has </a:t>
            </a:r>
            <a:r>
              <a:rPr lang="en-US" sz="2400" dirty="0"/>
              <a:t>been a member of Grameen Bank </a:t>
            </a:r>
            <a:r>
              <a:rPr lang="en-US" sz="2400" dirty="0" smtClean="0"/>
              <a:t>since 2005 (6 years</a:t>
            </a:r>
            <a:r>
              <a:rPr lang="en-US" sz="2400" dirty="0"/>
              <a:t>). At first </a:t>
            </a:r>
            <a:r>
              <a:rPr lang="en-US" sz="2400" dirty="0" smtClean="0"/>
              <a:t>she took a loan of Tk. 5,000/- from GB. </a:t>
            </a:r>
            <a:r>
              <a:rPr lang="en-US" sz="2400" dirty="0" err="1" smtClean="0"/>
              <a:t>NU’s</a:t>
            </a:r>
            <a:r>
              <a:rPr lang="en-US" sz="2400" dirty="0" smtClean="0"/>
              <a:t> </a:t>
            </a:r>
            <a:r>
              <a:rPr lang="en-US" sz="2400" dirty="0"/>
              <a:t>mother gradually improved their </a:t>
            </a:r>
            <a:r>
              <a:rPr lang="en-US" sz="2400" dirty="0" smtClean="0"/>
              <a:t>living </a:t>
            </a:r>
            <a:r>
              <a:rPr lang="en-US" sz="2400" dirty="0"/>
              <a:t>standard by using GB </a:t>
            </a:r>
            <a:r>
              <a:rPr lang="en-US" sz="2400" dirty="0" smtClean="0"/>
              <a:t>loan.</a:t>
            </a:r>
          </a:p>
          <a:p>
            <a:pPr algn="just"/>
            <a:endParaRPr lang="en-US" sz="3200" dirty="0" smtClean="0"/>
          </a:p>
          <a:p>
            <a:pPr algn="just"/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006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2800" b="1" cap="all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Proposed </a:t>
            </a:r>
            <a:r>
              <a:rPr lang="en-US" sz="2800" b="1" cap="all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Nobin</a:t>
            </a:r>
            <a:r>
              <a:rPr lang="en-US" sz="2800" b="1" cap="all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all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Udyokta</a:t>
            </a:r>
            <a:r>
              <a:rPr lang="en-US" sz="2800" b="1" cap="all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 business INFO</a:t>
            </a:r>
            <a:endParaRPr lang="en-US" sz="4800" dirty="0">
              <a:solidFill>
                <a:schemeClr val="tx1"/>
              </a:solidFill>
            </a:endParaRPr>
          </a:p>
        </p:txBody>
      </p:sp>
      <p:graphicFrame>
        <p:nvGraphicFramePr>
          <p:cNvPr id="4" name="Group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436231441"/>
              </p:ext>
            </p:extLst>
          </p:nvPr>
        </p:nvGraphicFramePr>
        <p:xfrm>
          <a:off x="152400" y="1143000"/>
          <a:ext cx="8763000" cy="4908777"/>
        </p:xfrm>
        <a:graphic>
          <a:graphicData uri="http://schemas.openxmlformats.org/drawingml/2006/table">
            <a:tbl>
              <a:tblPr/>
              <a:tblGrid>
                <a:gridCol w="2955573"/>
                <a:gridCol w="244828"/>
                <a:gridCol w="5562599"/>
              </a:tblGrid>
              <a:tr h="358889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Business Name 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effectLst/>
                        </a:rPr>
                        <a:t>Adil Poultry </a:t>
                      </a:r>
                      <a:r>
                        <a:rPr lang="en-US" sz="1800" b="0" dirty="0" err="1" smtClean="0">
                          <a:effectLst/>
                        </a:rPr>
                        <a:t>Khamar</a:t>
                      </a:r>
                      <a:endParaRPr lang="en-US" sz="16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3359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Address/ Location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Afsar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Khill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Chatkhil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9847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 Investment in BDT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4,66,400/-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4594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lang="en-US" sz="1600" b="1" i="0" u="non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Financing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Self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BDT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3,86,400 (from existing business)                  83% </a:t>
                      </a:r>
                    </a:p>
                    <a:p>
                      <a:pPr marL="0" marR="0" lvl="0" indent="0" algn="l" defTabSz="11604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Required Investment BDT  80,000/-(as equity)             17%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0860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Present salary/drawings from business (estimates)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8,000/-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9740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Proposed Salary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8,000/-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11488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Proposed Business</a:t>
                      </a:r>
                    </a:p>
                    <a:p>
                      <a:pPr marL="400050" marR="0" lvl="0" indent="-40005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AutoNum type="romanLcParenBoth"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 of present gross profit margin</a:t>
                      </a:r>
                    </a:p>
                    <a:p>
                      <a:pPr marL="400050" marR="0" lvl="0" indent="-40005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(ii) Estimated % of proposed gross profit margin</a:t>
                      </a:r>
                    </a:p>
                    <a:p>
                      <a:pPr marL="400050" marR="0" lvl="0" indent="-40005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(iii) Agreed grace period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15%</a:t>
                      </a: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15% </a:t>
                      </a: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 months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normAutofit fontScale="90000"/>
          </a:bodyPr>
          <a:lstStyle/>
          <a:p>
            <a:pPr algn="ctr"/>
            <a:r>
              <a:rPr lang="en-US" sz="2800" b="1" cap="all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Present &amp; Proposed</a:t>
            </a:r>
            <a:r>
              <a:rPr lang="en-US" sz="4000" b="1" dirty="0" smtClean="0">
                <a:solidFill>
                  <a:schemeClr val="tx1"/>
                </a:solidFill>
                <a:latin typeface="Georgia" pitchFamily="18" charset="0"/>
                <a:cs typeface="Arial" pitchFamily="34" charset="0"/>
              </a:rPr>
              <a:t> </a:t>
            </a:r>
            <a:r>
              <a:rPr lang="en-US" sz="2800" b="1" cap="all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Investment Breakdown</a:t>
            </a:r>
            <a:endParaRPr lang="en-US" sz="2800" b="1" cap="al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4" name="Group 38"/>
          <p:cNvGraphicFramePr>
            <a:graphicFrameLocks noGrp="1"/>
          </p:cNvGraphicFramePr>
          <p:nvPr/>
        </p:nvGraphicFramePr>
        <p:xfrm>
          <a:off x="152400" y="868982"/>
          <a:ext cx="8534399" cy="4846018"/>
        </p:xfrm>
        <a:graphic>
          <a:graphicData uri="http://schemas.openxmlformats.org/drawingml/2006/table">
            <a:tbl>
              <a:tblPr/>
              <a:tblGrid>
                <a:gridCol w="3131890"/>
                <a:gridCol w="2270620"/>
                <a:gridCol w="1722539"/>
                <a:gridCol w="1409350"/>
              </a:tblGrid>
              <a:tr h="5443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Particulars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4" marB="45704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Existing Business (BDT)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4" marB="45704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Proposed (BDT)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4" marB="45704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Total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(BDT)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4" marB="45704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3507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Investments in different categories: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4" marB="45704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(1)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4" marB="45704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(2)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4" marB="45704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(1+2)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4" marB="45704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0782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Present Stock Items: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charset="0"/>
                          <a:cs typeface="SutonnyMJ" pitchFamily="2" charset="0"/>
                        </a:rPr>
                        <a:t>gyiMx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ea typeface="Calibri" charset="0"/>
                        <a:cs typeface="SutonnyMJ" pitchFamily="2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charset="0"/>
                          <a:cs typeface="SutonnyMJ" pitchFamily="2" charset="0"/>
                        </a:rPr>
                        <a:t>gyiMxi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charset="0"/>
                          <a:cs typeface="SutonnyMJ" pitchFamily="2" charset="0"/>
                        </a:rPr>
                        <a:t>Lvevi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ea typeface="Calibri" charset="0"/>
                        <a:cs typeface="SutonnyMJ" pitchFamily="2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charset="0"/>
                          <a:cs typeface="SutonnyMJ" pitchFamily="2" charset="0"/>
                        </a:rPr>
                        <a:t>wWsMv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ea typeface="Calibri" charset="0"/>
                        <a:cs typeface="SutonnyMJ" pitchFamily="2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charset="0"/>
                          <a:cs typeface="SutonnyMJ" pitchFamily="2" charset="0"/>
                        </a:rPr>
                        <a:t>Jla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ea typeface="Calibri" charset="0"/>
                        <a:cs typeface="SutonnyMJ" pitchFamily="2" charset="0"/>
                      </a:endParaRPr>
                    </a:p>
                  </a:txBody>
                  <a:tcPr marT="45704" marB="45704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SushreeMJ" pitchFamily="2" charset="0"/>
                          <a:cs typeface="SutonnySushreeMJ" pitchFamily="2" charset="0"/>
                        </a:rPr>
                        <a:t>2,50,000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SushreeMJ" pitchFamily="2" charset="0"/>
                          <a:cs typeface="SutonnySushreeMJ" pitchFamily="2" charset="0"/>
                        </a:rPr>
                        <a:t>1,20,000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SushreeMJ" pitchFamily="2" charset="0"/>
                          <a:cs typeface="SutonnySushreeMJ" pitchFamily="2" charset="0"/>
                        </a:rPr>
                        <a:t>6,400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SushreeMJ" pitchFamily="2" charset="0"/>
                          <a:cs typeface="SutonnySushreeMJ" pitchFamily="2" charset="0"/>
                        </a:rPr>
                        <a:t>10,000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SushreeMJ" pitchFamily="2" charset="0"/>
                        <a:cs typeface="SutonnySushreeMJ" pitchFamily="2" charset="0"/>
                      </a:endParaRPr>
                    </a:p>
                  </a:txBody>
                  <a:tcPr marT="45704" marB="45704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SushreeMJ" pitchFamily="2" charset="0"/>
                        <a:cs typeface="SutonnySushreeMJ" pitchFamily="2" charset="0"/>
                      </a:endParaRPr>
                    </a:p>
                  </a:txBody>
                  <a:tcPr marT="45704" marB="45704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SushreeMJ" pitchFamily="2" charset="0"/>
                          <a:cs typeface="SutonnySushreeMJ" pitchFamily="2" charset="0"/>
                        </a:rPr>
                        <a:t>3,86,400</a:t>
                      </a:r>
                    </a:p>
                  </a:txBody>
                  <a:tcPr marT="45704" marB="45704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17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Proposed items:</a:t>
                      </a:r>
                    </a:p>
                  </a:txBody>
                  <a:tcPr marT="45704" marB="45704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4" marB="45704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SushreeMJ" pitchFamily="2" charset="0"/>
                          <a:cs typeface="SutonnySushreeMJ" pitchFamily="2" charset="0"/>
                        </a:rPr>
                        <a:t>80,000</a:t>
                      </a:r>
                    </a:p>
                  </a:txBody>
                  <a:tcPr marT="45704" marB="45704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SushreeMJ" pitchFamily="2" charset="0"/>
                          <a:cs typeface="SutonnySushreeMJ" pitchFamily="2" charset="0"/>
                        </a:rPr>
                        <a:t>80,000</a:t>
                      </a:r>
                    </a:p>
                  </a:txBody>
                  <a:tcPr marT="45704" marB="45704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61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Total Capital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4" marB="45704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4" marB="45704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4" marB="45704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SushreeMJ" pitchFamily="2" charset="0"/>
                          <a:cs typeface="SutonnySushreeMJ" pitchFamily="2" charset="0"/>
                        </a:rPr>
                        <a:t>4,66,400</a:t>
                      </a:r>
                    </a:p>
                  </a:txBody>
                  <a:tcPr marT="45704" marB="45704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normAutofit fontScale="90000"/>
          </a:bodyPr>
          <a:lstStyle/>
          <a:p>
            <a:pPr algn="ctr"/>
            <a:r>
              <a:rPr lang="en-US" sz="2800" b="1" cap="all" dirty="0" smtClean="0">
                <a:solidFill>
                  <a:schemeClr val="tx1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Present &amp; Proposed</a:t>
            </a:r>
            <a:r>
              <a:rPr lang="en-US" sz="4000" b="1" dirty="0" smtClean="0">
                <a:solidFill>
                  <a:schemeClr val="tx1"/>
                </a:solidFill>
                <a:latin typeface="Georgia" pitchFamily="18" charset="0"/>
                <a:cs typeface="Arial" pitchFamily="34" charset="0"/>
              </a:rPr>
              <a:t> </a:t>
            </a:r>
            <a:r>
              <a:rPr lang="en-US" sz="2800" b="1" cap="all" dirty="0" smtClean="0">
                <a:solidFill>
                  <a:schemeClr val="tx1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Investment Breakdown</a:t>
            </a:r>
            <a:endParaRPr lang="en-US" sz="2800" b="1" cap="all" dirty="0">
              <a:solidFill>
                <a:schemeClr val="tx1"/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8" name="Group 267"/>
          <p:cNvGraphicFramePr>
            <a:graphicFrameLocks noGrp="1"/>
          </p:cNvGraphicFramePr>
          <p:nvPr/>
        </p:nvGraphicFramePr>
        <p:xfrm>
          <a:off x="304799" y="1295400"/>
          <a:ext cx="4191001" cy="2484120"/>
        </p:xfrm>
        <a:graphic>
          <a:graphicData uri="http://schemas.openxmlformats.org/drawingml/2006/table">
            <a:tbl>
              <a:tblPr/>
              <a:tblGrid>
                <a:gridCol w="1752601"/>
                <a:gridCol w="1404215"/>
                <a:gridCol w="1034185"/>
              </a:tblGrid>
              <a:tr h="310566"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Times New Roman" pitchFamily="18" charset="0"/>
                        </a:rPr>
                        <a:t>Present Stock items3366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523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Product name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Calibri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Unit (Quantity)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Amount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Calibri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461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charset="0"/>
                          <a:cs typeface="SutonnyMJ" pitchFamily="2" charset="0"/>
                        </a:rPr>
                        <a:t>gyiMx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ea typeface="Calibri" charset="0"/>
                        <a:cs typeface="SutonnyMJ" pitchFamily="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charset="0"/>
                          <a:cs typeface="SutonnyMJ" pitchFamily="2" charset="0"/>
                        </a:rPr>
                        <a:t>1,550*160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SushreeMJ" pitchFamily="2" charset="0"/>
                          <a:cs typeface="SutonnySushreeMJ" pitchFamily="2" charset="0"/>
                        </a:rPr>
                        <a:t>250000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275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charset="0"/>
                          <a:cs typeface="SutonnyMJ" pitchFamily="2" charset="0"/>
                        </a:rPr>
                        <a:t>gyiMxi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charset="0"/>
                          <a:cs typeface="SutonnyMJ" pitchFamily="2" charset="0"/>
                        </a:rPr>
                        <a:t>Lvevi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ea typeface="Calibri" charset="0"/>
                        <a:cs typeface="SutonnyMJ" pitchFamily="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charset="0"/>
                          <a:cs typeface="SutonnyMJ" pitchFamily="2" charset="0"/>
                        </a:rPr>
                        <a:t>60*2,000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SushreeMJ" pitchFamily="2" charset="0"/>
                          <a:cs typeface="SutonnySushreeMJ" pitchFamily="2" charset="0"/>
                        </a:rPr>
                        <a:t>1,20000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52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charset="0"/>
                          <a:cs typeface="SutonnyMJ" pitchFamily="2" charset="0"/>
                        </a:rPr>
                        <a:t>wWsMv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ea typeface="Calibri" charset="0"/>
                        <a:cs typeface="SutonnyMJ" pitchFamily="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ea typeface="Calibri" charset="0"/>
                        <a:cs typeface="SutonnyMJ" pitchFamily="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SushreeMJ" pitchFamily="2" charset="0"/>
                          <a:cs typeface="SutonnySushreeMJ" pitchFamily="2" charset="0"/>
                        </a:rPr>
                        <a:t>6,400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661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charset="0"/>
                          <a:cs typeface="SutonnyMJ" pitchFamily="2" charset="0"/>
                        </a:rPr>
                        <a:t>Jla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ea typeface="Calibri" charset="0"/>
                        <a:cs typeface="SutonnyMJ" pitchFamily="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ea typeface="Calibri" charset="0"/>
                        <a:cs typeface="SutonnyMJ" pitchFamily="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SushreeMJ" pitchFamily="2" charset="0"/>
                          <a:cs typeface="SutonnySushreeMJ" pitchFamily="2" charset="0"/>
                        </a:rPr>
                        <a:t>10,000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6611"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Total Present Stock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Calibri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SushreeMJ" pitchFamily="2" charset="0"/>
                          <a:ea typeface="Calibri" charset="0"/>
                          <a:cs typeface="SutonnySushreeMJ" pitchFamily="2" charset="0"/>
                        </a:rPr>
                        <a:t>3,86,400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Group 496"/>
          <p:cNvGraphicFramePr>
            <a:graphicFrameLocks noGrp="1"/>
          </p:cNvGraphicFramePr>
          <p:nvPr/>
        </p:nvGraphicFramePr>
        <p:xfrm>
          <a:off x="4656139" y="1600200"/>
          <a:ext cx="4259261" cy="1554480"/>
        </p:xfrm>
        <a:graphic>
          <a:graphicData uri="http://schemas.openxmlformats.org/drawingml/2006/table">
            <a:tbl>
              <a:tblPr/>
              <a:tblGrid>
                <a:gridCol w="2046486"/>
                <a:gridCol w="1264443"/>
                <a:gridCol w="948332"/>
              </a:tblGrid>
              <a:tr h="198120"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Arial" charset="0"/>
                        </a:rPr>
                        <a:t>Proposed items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Product Name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Times New Roman" pitchFamily="18" charset="0"/>
                        </a:rPr>
                        <a:t>Unit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Amount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619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charset="0"/>
                          <a:cs typeface="SutonnyMJ" pitchFamily="2" charset="0"/>
                        </a:rPr>
                        <a:t>gyiMxi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charset="0"/>
                          <a:cs typeface="SutonnyMJ" pitchFamily="2" charset="0"/>
                        </a:rPr>
                        <a:t>ev”Pv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ea typeface="Calibri" charset="0"/>
                        <a:cs typeface="SutonnyMJ" pitchFamily="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charset="0"/>
                          <a:cs typeface="SutonnyMJ" pitchFamily="2" charset="0"/>
                        </a:rPr>
                        <a:t>1,000*50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charset="0"/>
                          <a:cs typeface="SutonnyMJ" pitchFamily="2" charset="0"/>
                        </a:rPr>
                        <a:t>50,000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charset="0"/>
                          <a:cs typeface="SutonnyMJ" pitchFamily="2" charset="0"/>
                        </a:rPr>
                        <a:t>gyiMxi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charset="0"/>
                          <a:cs typeface="SutonnyMJ" pitchFamily="2" charset="0"/>
                        </a:rPr>
                        <a:t>Lvevi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ea typeface="Calibri" charset="0"/>
                        <a:cs typeface="SutonnyMJ" pitchFamily="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charset="0"/>
                          <a:cs typeface="SutonnyMJ" pitchFamily="2" charset="0"/>
                        </a:rPr>
                        <a:t>15*2,000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charset="0"/>
                          <a:cs typeface="SutonnyMJ" pitchFamily="2" charset="0"/>
                        </a:rPr>
                        <a:t>30,000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Total Proposed Stock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SushreeMJ" pitchFamily="2" charset="0"/>
                          <a:ea typeface="Calibri" charset="0"/>
                          <a:cs typeface="SutonnySushreeMJ" pitchFamily="2" charset="0"/>
                        </a:rPr>
                        <a:t>80,000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defRPr/>
            </a:pPr>
            <a:r>
              <a:rPr lang="en-US" sz="2800" b="1" cap="all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INFO ON EXISTING BUSINESS OPERATIONS</a:t>
            </a:r>
            <a:endParaRPr lang="en-US" sz="2800" b="1" cap="al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45360545"/>
              </p:ext>
            </p:extLst>
          </p:nvPr>
        </p:nvGraphicFramePr>
        <p:xfrm>
          <a:off x="609600" y="838200"/>
          <a:ext cx="7772400" cy="5029197"/>
        </p:xfrm>
        <a:graphic>
          <a:graphicData uri="http://schemas.openxmlformats.org/drawingml/2006/table">
            <a:tbl>
              <a:tblPr/>
              <a:tblGrid>
                <a:gridCol w="4404359"/>
                <a:gridCol w="1521855"/>
                <a:gridCol w="1846186"/>
              </a:tblGrid>
              <a:tr h="29357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Particulars</a:t>
                      </a:r>
                    </a:p>
                  </a:txBody>
                  <a:tcPr marL="7928" marR="7928" marT="79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Existing Business (</a:t>
                      </a:r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BDT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)</a:t>
                      </a:r>
                    </a:p>
                  </a:txBody>
                  <a:tcPr marL="7928" marR="7928" marT="79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35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Monthly</a:t>
                      </a:r>
                    </a:p>
                  </a:txBody>
                  <a:tcPr marL="7928" marR="7928" marT="79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Yearly </a:t>
                      </a:r>
                    </a:p>
                  </a:txBody>
                  <a:tcPr marL="7928" marR="7928" marT="79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29357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Sales  (A)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2,50,000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30,00,000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357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Less: </a:t>
                      </a:r>
                      <a:r>
                        <a:rPr lang="en-US" sz="1800" b="0" i="1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Cost</a:t>
                      </a:r>
                      <a:r>
                        <a:rPr lang="en-US" sz="1800" b="0" i="1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of  sales (B)</a:t>
                      </a:r>
                      <a:endParaRPr lang="en-US" sz="18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2,12,500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25,50,000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357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Gross Profit</a:t>
                      </a: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  C=(A-B)  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37,500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4,50,000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357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Less: </a:t>
                      </a:r>
                      <a:r>
                        <a:rPr lang="en-US" sz="1800" b="1" i="1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Operating</a:t>
                      </a:r>
                      <a:r>
                        <a:rPr lang="en-US" sz="1800" b="1" i="1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Costs</a:t>
                      </a:r>
                      <a:endParaRPr lang="en-US" sz="1800" b="1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357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Electricity bill</a:t>
                      </a: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/>
                        <a:t>1,000</a:t>
                      </a:r>
                      <a:endParaRPr lang="en-US" sz="18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12,000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357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Shop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Rent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/>
                        <a:t>5,000</a:t>
                      </a:r>
                      <a:endParaRPr lang="en-US" sz="18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60,000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357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Mobile bill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/>
                        <a:t>200</a:t>
                      </a:r>
                      <a:endParaRPr lang="en-US" sz="18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2,400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357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Present salary/Drawings- 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self</a:t>
                      </a: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/>
                        <a:t>8,000</a:t>
                      </a:r>
                      <a:endParaRPr lang="en-US" sz="18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96,000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3575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Employee Salary</a:t>
                      </a: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/>
                        <a:t>5,000</a:t>
                      </a:r>
                      <a:endParaRPr lang="en-US" sz="18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60,000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3575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Conveyance or Transport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]</a:t>
                      </a:r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/>
                        <a:t>200</a:t>
                      </a:r>
                      <a:endParaRPr lang="en-US" sz="18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2,400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357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Others 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(fees, Entertainment, TL renew)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/>
                        <a:t>200</a:t>
                      </a:r>
                      <a:endParaRPr lang="en-US" sz="18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2,400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357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Non Cash Item: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3199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Depreciation 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Expenses   (10%)           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/>
                        <a:t>53</a:t>
                      </a:r>
                      <a:endParaRPr lang="en-US" sz="18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640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357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1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Total Operating </a:t>
                      </a:r>
                      <a:r>
                        <a:rPr lang="en-US" sz="18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Cost (D)</a:t>
                      </a:r>
                      <a:endParaRPr lang="en-US" sz="1800" b="1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19,653</a:t>
                      </a:r>
                      <a:endParaRPr lang="en-US" sz="1800" b="1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2,35,840</a:t>
                      </a:r>
                      <a:endParaRPr lang="en-US" sz="1800" b="1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357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Net Profit (C-D):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17,847</a:t>
                      </a:r>
                      <a:endParaRPr lang="en-US" sz="1800" b="1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2,14,160</a:t>
                      </a:r>
                      <a:endParaRPr lang="en-US" sz="1800" b="1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defRPr/>
            </a:pPr>
            <a:r>
              <a:rPr lang="en-US" sz="2800" b="1" cap="all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Financial</a:t>
            </a:r>
            <a:r>
              <a:rPr lang="en-US" sz="3200" b="1" dirty="0" smtClean="0">
                <a:solidFill>
                  <a:schemeClr val="tx1"/>
                </a:solidFill>
                <a:latin typeface="Georgia" pitchFamily="18" charset="0"/>
                <a:cs typeface="Arial" pitchFamily="34" charset="0"/>
              </a:rPr>
              <a:t> </a:t>
            </a:r>
            <a:r>
              <a:rPr lang="en-US" sz="2800" b="1" cap="all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Projection of NU Business plan</a:t>
            </a:r>
          </a:p>
        </p:txBody>
      </p:sp>
      <p:graphicFrame>
        <p:nvGraphicFramePr>
          <p:cNvPr id="6" name="Group 202"/>
          <p:cNvGraphicFramePr>
            <a:graphicFrameLocks noGrp="1"/>
          </p:cNvGraphicFramePr>
          <p:nvPr/>
        </p:nvGraphicFramePr>
        <p:xfrm>
          <a:off x="228600" y="762000"/>
          <a:ext cx="8305801" cy="5682410"/>
        </p:xfrm>
        <a:graphic>
          <a:graphicData uri="http://schemas.openxmlformats.org/drawingml/2006/table">
            <a:tbl>
              <a:tblPr/>
              <a:tblGrid>
                <a:gridCol w="2561401"/>
                <a:gridCol w="968911"/>
                <a:gridCol w="968911"/>
                <a:gridCol w="899845"/>
                <a:gridCol w="968911"/>
                <a:gridCol w="968911"/>
                <a:gridCol w="968911"/>
              </a:tblGrid>
              <a:tr h="307049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Particulars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Year 1 (BDT)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Year 2 (BDT)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Year 3 (BDT)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47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Monthly 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 Yearly 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 Monthly 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 Yearly 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Monthly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Yearly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2708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 Sales (A)</a:t>
                      </a:r>
                    </a:p>
                  </a:txBody>
                  <a:tcPr marL="7928" marR="7928" marT="792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2,60,000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31,20,000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2,70,000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32,40,000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2,80,000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33,60,000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049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 Less: </a:t>
                      </a:r>
                      <a:r>
                        <a:rPr kumimoji="0" lang="en-US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Cost of  Sale (B)</a:t>
                      </a:r>
                    </a:p>
                  </a:txBody>
                  <a:tcPr marL="7928" marR="7928" marT="792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2,21,000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26,52,000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2,29,500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27,54,000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2,38,000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28,56,000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391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Gross Profit (A-B)=(C) </a:t>
                      </a:r>
                    </a:p>
                  </a:txBody>
                  <a:tcPr marL="7928" marR="7928" marT="792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39,000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4,68,000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40,500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4,86,000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42,000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5,04,000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628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Less: </a:t>
                      </a:r>
                      <a:r>
                        <a:rPr lang="en-US" sz="1600" b="0" i="1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Operating</a:t>
                      </a:r>
                      <a:r>
                        <a:rPr lang="en-US" sz="1600" b="0" i="1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Costs</a:t>
                      </a:r>
                      <a:endParaRPr lang="en-US" sz="16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99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Electricity bill</a:t>
                      </a: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1,000</a:t>
                      </a:r>
                      <a:endParaRPr lang="en-US" sz="16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12,000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1,100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13,200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1,200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14,400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133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Employee Salary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5,000</a:t>
                      </a:r>
                      <a:endParaRPr lang="en-US" sz="16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60,000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5,000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60,000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5,000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60,000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519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Mobile bill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200</a:t>
                      </a:r>
                      <a:endParaRPr lang="en-US" sz="16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2,400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3,600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4,800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22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Present salary/Drawings-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self</a:t>
                      </a: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8,000</a:t>
                      </a:r>
                      <a:endParaRPr lang="en-US" sz="16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96,000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8,000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96,000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8,000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96,000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108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Conveyance or Transport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200</a:t>
                      </a:r>
                      <a:endParaRPr lang="en-US" sz="16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2,400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3,600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4,800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900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Others (fees, Entertainment, TL renew)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200</a:t>
                      </a:r>
                      <a:endParaRPr lang="en-US" sz="16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2,400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2,400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2,400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0285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Non Cash Item:</a:t>
                      </a: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76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Depreciation Expenses (10%)</a:t>
                      </a: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53</a:t>
                      </a:r>
                      <a:endParaRPr lang="en-US" sz="16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640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53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640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53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640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6288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Total Operating  Cost  (D)</a:t>
                      </a: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14,653</a:t>
                      </a:r>
                      <a:endParaRPr lang="en-US" sz="1600" b="1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1,75,840</a:t>
                      </a:r>
                      <a:endParaRPr lang="en-US" sz="1600" b="1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14,953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1,79,240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15,253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1,83,040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628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 Net Profit (C-D) = (E)</a:t>
                      </a:r>
                    </a:p>
                  </a:txBody>
                  <a:tcPr marL="7928" marR="7928" marT="792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24,347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2,92,160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25,547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3,06,760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26,747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3,20,960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87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 GT payback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32,000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32,000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32 ,000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15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5000"/>
                        </a:spcBef>
                        <a:spcAft>
                          <a:spcPct val="500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  Retained  Income: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260160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274760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2,88960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7971</TotalTime>
  <Words>1018</Words>
  <Application>Microsoft Office PowerPoint</Application>
  <PresentationFormat>On-screen Show (4:3)</PresentationFormat>
  <Paragraphs>413</Paragraphs>
  <Slides>23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Slide 1</vt:lpstr>
      <vt:lpstr>Slide 2</vt:lpstr>
      <vt:lpstr>Slide 3</vt:lpstr>
      <vt:lpstr>Slide 4</vt:lpstr>
      <vt:lpstr>Proposed Nobin Udyokta business INFO</vt:lpstr>
      <vt:lpstr>Present &amp; Proposed Investment Breakdown</vt:lpstr>
      <vt:lpstr>Present &amp; Proposed Investment Breakdown</vt:lpstr>
      <vt:lpstr>INFO ON EXISTING BUSINESS OPERATIONS</vt:lpstr>
      <vt:lpstr>Financial Projection of NU Business plan</vt:lpstr>
      <vt:lpstr>Cash flow projection on  business plan (Rec. &amp; Pay.)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 </vt:lpstr>
      <vt:lpstr>Slide 20</vt:lpstr>
      <vt:lpstr>Slide 21</vt:lpstr>
      <vt:lpstr>Slide 22</vt:lpstr>
      <vt:lpstr>Slide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Emon Livestock Farm</dc:title>
  <dc:creator>anwar</dc:creator>
  <cp:lastModifiedBy>user</cp:lastModifiedBy>
  <cp:revision>1508</cp:revision>
  <dcterms:created xsi:type="dcterms:W3CDTF">2013-07-17T08:10:50Z</dcterms:created>
  <dcterms:modified xsi:type="dcterms:W3CDTF">2017-01-09T05:28:14Z</dcterms:modified>
</cp:coreProperties>
</file>